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3" r:id="rId1"/>
  </p:sldMasterIdLst>
  <p:notesMasterIdLst>
    <p:notesMasterId r:id="rId32"/>
  </p:notesMasterIdLst>
  <p:handoutMasterIdLst>
    <p:handoutMasterId r:id="rId33"/>
  </p:handoutMasterIdLst>
  <p:sldIdLst>
    <p:sldId id="256" r:id="rId2"/>
    <p:sldId id="385" r:id="rId3"/>
    <p:sldId id="392" r:id="rId4"/>
    <p:sldId id="397" r:id="rId5"/>
    <p:sldId id="437" r:id="rId6"/>
    <p:sldId id="398" r:id="rId7"/>
    <p:sldId id="393" r:id="rId8"/>
    <p:sldId id="438" r:id="rId9"/>
    <p:sldId id="399" r:id="rId10"/>
    <p:sldId id="401" r:id="rId11"/>
    <p:sldId id="402" r:id="rId12"/>
    <p:sldId id="425" r:id="rId13"/>
    <p:sldId id="404" r:id="rId14"/>
    <p:sldId id="426" r:id="rId15"/>
    <p:sldId id="406" r:id="rId16"/>
    <p:sldId id="427" r:id="rId17"/>
    <p:sldId id="410" r:id="rId18"/>
    <p:sldId id="429" r:id="rId19"/>
    <p:sldId id="408" r:id="rId20"/>
    <p:sldId id="428" r:id="rId21"/>
    <p:sldId id="412" r:id="rId22"/>
    <p:sldId id="430" r:id="rId23"/>
    <p:sldId id="414" r:id="rId24"/>
    <p:sldId id="431" r:id="rId25"/>
    <p:sldId id="435" r:id="rId26"/>
    <p:sldId id="434" r:id="rId27"/>
    <p:sldId id="418" r:id="rId28"/>
    <p:sldId id="419" r:id="rId29"/>
    <p:sldId id="389" r:id="rId30"/>
    <p:sldId id="381" r:id="rId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racyLee Hill, Silver Fox Productions" initials="" lastIdx="12" clrIdx="0"/>
  <p:cmAuthor id="1" name=" " initials="" lastIdx="1" clrIdx="1"/>
  <p:cmAuthor id="2" name="sarah bickle" initial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254"/>
    <a:srgbClr val="51259F"/>
    <a:srgbClr val="3F1D7D"/>
    <a:srgbClr val="7540D4"/>
    <a:srgbClr val="7A47D5"/>
    <a:srgbClr val="9269DD"/>
    <a:srgbClr val="8151D7"/>
    <a:srgbClr val="4F249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34551" autoAdjust="0"/>
    <p:restoredTop sz="96588" autoAdjust="0"/>
  </p:normalViewPr>
  <p:slideViewPr>
    <p:cSldViewPr snapToGrid="0">
      <p:cViewPr varScale="1">
        <p:scale>
          <a:sx n="110" d="100"/>
          <a:sy n="110" d="100"/>
        </p:scale>
        <p:origin x="-912" y="-78"/>
      </p:cViewPr>
      <p:guideLst>
        <p:guide orient="horz" pos="2777"/>
        <p:guide orient="horz" pos="146"/>
        <p:guide orient="horz" pos="4178"/>
        <p:guide orient="horz" pos="894"/>
        <p:guide orient="horz" pos="1192"/>
        <p:guide orient="horz" pos="1477"/>
        <p:guide orient="horz" pos="1721"/>
        <p:guide pos="2874"/>
        <p:guide pos="240"/>
        <p:guide pos="5519"/>
        <p:guide pos="120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varScale="1">
        <p:scale>
          <a:sx n="96" d="100"/>
          <a:sy n="96" d="100"/>
        </p:scale>
        <p:origin x="-360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cs typeface="+mn-cs"/>
              </a:defRPr>
            </a:lvl1pPr>
          </a:lstStyle>
          <a:p>
            <a:pPr>
              <a:defRPr/>
            </a:pPr>
            <a:fld id="{C9BBCD8B-ABA1-4E8A-A068-FD54FDDC61B2}" type="datetimeFigureOut">
              <a:rPr lang="en-US"/>
              <a:pPr>
                <a:defRPr/>
              </a:pPr>
              <a:t>10/27/2008</a:t>
            </a:fld>
            <a:endParaRPr lang="en-US" dirty="0"/>
          </a:p>
        </p:txBody>
      </p:sp>
      <p:sp>
        <p:nvSpPr>
          <p:cNvPr id="4" name="Footer Placeholder 3"/>
          <p:cNvSpPr>
            <a:spLocks noGrp="1"/>
          </p:cNvSpPr>
          <p:nvPr>
            <p:ph type="ftr" sz="quarter" idx="2"/>
          </p:nvPr>
        </p:nvSpPr>
        <p:spPr>
          <a:xfrm>
            <a:off x="0" y="8685213"/>
            <a:ext cx="6858000" cy="457200"/>
          </a:xfrm>
          <a:prstGeom prst="rect">
            <a:avLst/>
          </a:prstGeom>
        </p:spPr>
        <p:txBody>
          <a:bodyPr vert="horz" lIns="91440" tIns="45720" rIns="91440" bIns="45720" rtlCol="0" anchor="b"/>
          <a:lstStyle>
            <a:lvl1pPr algn="l" defTabSz="914363" fontAlgn="auto">
              <a:spcBef>
                <a:spcPts val="0"/>
              </a:spcBef>
              <a:spcAft>
                <a:spcPts val="0"/>
              </a:spcAft>
              <a:defRPr sz="500">
                <a:solidFill>
                  <a:srgbClr val="000000"/>
                </a:solidFill>
                <a:latin typeface="Calibri"/>
                <a:cs typeface="+mn-cs"/>
              </a:defRPr>
            </a:lvl1pPr>
          </a:lstStyle>
          <a:p>
            <a:pPr>
              <a:defRPr/>
            </a:pPr>
            <a:r>
              <a:rPr lang="en-US"/>
              <a:t>© 2008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cs typeface="+mn-cs"/>
              </a:defRPr>
            </a:lvl1pPr>
          </a:lstStyle>
          <a:p>
            <a:pPr>
              <a:defRPr/>
            </a:pPr>
            <a:fld id="{87B0E13E-EAF1-4113-B575-9CB3AA1FCA49}"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F3FD81D-FFB4-4322-9A58-43F1F1FFD262}" type="datetimeFigureOut">
              <a:rPr lang="en-US"/>
              <a:pPr>
                <a:defRPr/>
              </a:pPr>
              <a:t>10/27/2008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6858000" cy="457200"/>
          </a:xfrm>
          <a:prstGeom prst="rect">
            <a:avLst/>
          </a:prstGeom>
        </p:spPr>
        <p:txBody>
          <a:bodyPr vert="horz" lIns="91440" tIns="45720" rIns="91440" bIns="45720" rtlCol="0" anchor="b"/>
          <a:lstStyle>
            <a:lvl1pPr marL="0" marR="0" indent="0" algn="l" defTabSz="914363" rtl="0" eaLnBrk="1" fontAlgn="auto" latinLnBrk="0" hangingPunct="1">
              <a:lnSpc>
                <a:spcPct val="100000"/>
              </a:lnSpc>
              <a:spcBef>
                <a:spcPts val="0"/>
              </a:spcBef>
              <a:spcAft>
                <a:spcPts val="0"/>
              </a:spcAft>
              <a:buClrTx/>
              <a:buSzTx/>
              <a:buFontTx/>
              <a:buNone/>
              <a:tabLst/>
              <a:defRPr sz="500">
                <a:solidFill>
                  <a:srgbClr val="000000"/>
                </a:solidFill>
                <a:latin typeface="+mn-lt"/>
                <a:cs typeface="+mn-cs"/>
              </a:defRPr>
            </a:lvl1pPr>
          </a:lstStyle>
          <a:p>
            <a:pPr>
              <a:defRPr/>
            </a:pPr>
            <a:r>
              <a:rPr lang="en-US"/>
              <a:t>© 2008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4995A36-63B4-411F-A16F-E9AAF61D811C}"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254DC582-5190-411C-B7F0-C27C9A034509}"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A78705B-D9CA-4AE2-9280-C072E014973E}" type="slidenum">
              <a:rPr lang="en-US" smtClean="0"/>
              <a:pPr>
                <a:defRPr/>
              </a:pPr>
              <a:t>25</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Segoe"/>
            </a:endParaRPr>
          </a:p>
        </p:txBody>
      </p:sp>
      <p:sp>
        <p:nvSpPr>
          <p:cNvPr id="63491"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smtClean="0"/>
          </a:p>
        </p:txBody>
      </p:sp>
      <p:sp>
        <p:nvSpPr>
          <p:cNvPr id="63492" name="Date Placeholder 7"/>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3D02E5AE-196B-4255-8307-E6D6436A5F82}" type="datetime1">
              <a:rPr lang="en-US"/>
              <a:pPr defTabSz="912813" fontAlgn="base">
                <a:spcBef>
                  <a:spcPct val="0"/>
                </a:spcBef>
                <a:spcAft>
                  <a:spcPct val="0"/>
                </a:spcAft>
                <a:defRPr/>
              </a:pPr>
              <a:t>10/27/2008</a:t>
            </a:fld>
            <a:endParaRPr lang="en-US"/>
          </a:p>
        </p:txBody>
      </p:sp>
      <p:sp>
        <p:nvSpPr>
          <p:cNvPr id="63493" name="Slide Number Placeholder 8"/>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601F2479-8B94-4A6F-AB20-E3DC2C1E8059}" type="slidenum">
              <a:rPr lang="en-US"/>
              <a:pPr defTabSz="912813" fontAlgn="base">
                <a:spcBef>
                  <a:spcPct val="0"/>
                </a:spcBef>
                <a:spcAft>
                  <a:spcPct val="0"/>
                </a:spcAft>
                <a:defRPr/>
              </a:pPr>
              <a:t>26</a:t>
            </a:fld>
            <a:endParaRPr lang="en-US"/>
          </a:p>
        </p:txBody>
      </p:sp>
      <p:sp>
        <p:nvSpPr>
          <p:cNvPr id="55302" name="Footer Placeholder 9"/>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sz="800" smtClean="0">
                <a:solidFill>
                  <a:schemeClr val="tx1"/>
                </a:solidFill>
                <a:latin typeface="Segoe"/>
                <a:cs typeface="Arial" charset="0"/>
              </a:rPr>
              <a:t>© 2008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sz="800" smtClean="0">
                <a:solidFill>
                  <a:schemeClr val="tx1"/>
                </a:solidFill>
                <a:latin typeface="Segoe"/>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800" smtClean="0">
                <a:solidFill>
                  <a:schemeClr val="tx1"/>
                </a:solidFill>
                <a:latin typeface="Segoe"/>
                <a:cs typeface="Arial" charset="0"/>
              </a:rPr>
            </a:br>
            <a:r>
              <a:rPr lang="en-US" sz="800" smtClean="0">
                <a:solidFill>
                  <a:schemeClr val="tx1"/>
                </a:solidFill>
                <a:latin typeface="Segoe"/>
                <a:cs typeface="Arial" charset="0"/>
              </a:rPr>
              <a:t>MICROSOFT MAKES NO WARRANTIES, EXPRESS, IMPLIED OR STATUTORY, AS TO THE INFORMATION IN THIS PRESENTATION.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dt" sz="quarter" idx="1"/>
          </p:nvPr>
        </p:nvSpPr>
        <p:spPr/>
        <p:txBody>
          <a:bodyPr/>
          <a:lstStyle/>
          <a:p>
            <a:pPr>
              <a:defRPr/>
            </a:pPr>
            <a:fld id="{DBCBCBB6-C584-4321-A24E-7E2A11FAF72F}" type="datetime8">
              <a:rPr lang="en-US" smtClean="0"/>
              <a:pPr>
                <a:defRPr/>
              </a:pPr>
              <a:t>10/27/2008 9:33 PM</a:t>
            </a:fld>
            <a:endParaRPr lang="en-US" smtClean="0"/>
          </a:p>
        </p:txBody>
      </p:sp>
      <p:sp>
        <p:nvSpPr>
          <p:cNvPr id="32771" name="Rectangle 6"/>
          <p:cNvSpPr>
            <a:spLocks noGrp="1" noChangeArrowheads="1"/>
          </p:cNvSpPr>
          <p:nvPr>
            <p:ph type="ftr" sz="quarter" idx="4"/>
          </p:nvPr>
        </p:nvSpPr>
        <p:spPr/>
        <p:txBody>
          <a:bodyPr/>
          <a:lstStyle/>
          <a:p>
            <a:pPr defTabSz="914400">
              <a:defRPr/>
            </a:pPr>
            <a:r>
              <a:rPr lang="en-US" sz="800">
                <a:solidFill>
                  <a:schemeClr val="tx1"/>
                </a:solidFill>
              </a:rPr>
              <a:t>© 2006 Microsoft Corporation. All rights reserved. Microsoft, Windows, Windows Vista and other product names are or may be registered trademarks and/or trademarks in the U.S. and/or other countries.</a:t>
            </a:r>
          </a:p>
          <a:p>
            <a:pPr defTabSz="914400">
              <a:defRPr/>
            </a:pPr>
            <a:r>
              <a:rPr lang="en-US" sz="800">
                <a:solidFill>
                  <a:schemeClr val="tx1"/>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800">
                <a:solidFill>
                  <a:schemeClr val="tx1"/>
                </a:solidFill>
              </a:rPr>
            </a:br>
            <a:r>
              <a:rPr lang="en-US" sz="800">
                <a:solidFill>
                  <a:schemeClr val="tx1"/>
                </a:solidFill>
              </a:rPr>
              <a:t>MICROSOFT MAKES NO WARRANTIES, EXPRESS, IMPLIED OR STATUTORY, AS TO THE INFORMATION IN THIS PRESENTATION.</a:t>
            </a:r>
          </a:p>
        </p:txBody>
      </p:sp>
      <p:sp>
        <p:nvSpPr>
          <p:cNvPr id="32772" name="Rectangle 7"/>
          <p:cNvSpPr>
            <a:spLocks noGrp="1" noChangeArrowheads="1"/>
          </p:cNvSpPr>
          <p:nvPr>
            <p:ph type="sldNum" sz="quarter" idx="5"/>
          </p:nvPr>
        </p:nvSpPr>
        <p:spPr/>
        <p:txBody>
          <a:bodyPr/>
          <a:lstStyle/>
          <a:p>
            <a:pPr>
              <a:defRPr/>
            </a:pPr>
            <a:fld id="{7D0992AD-0BB5-488B-A1B4-A33F92C33AF1}" type="slidenum">
              <a:rPr lang="en-US" smtClean="0"/>
              <a:pPr>
                <a:defRPr/>
              </a:pPr>
              <a:t>28</a:t>
            </a:fld>
            <a:endParaRPr lang="en-US" smtClean="0"/>
          </a:p>
        </p:txBody>
      </p:sp>
      <p:sp>
        <p:nvSpPr>
          <p:cNvPr id="5837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smtClean="0"/>
          </a:p>
        </p:txBody>
      </p:sp>
      <p:sp>
        <p:nvSpPr>
          <p:cNvPr id="6041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ts val="500"/>
              </a:spcBef>
              <a:spcAft>
                <a:spcPts val="500"/>
              </a:spcAft>
            </a:pPr>
            <a:endParaRPr lang="en-US" b="1" smtClean="0">
              <a:latin typeface="Segoe"/>
            </a:endParaRPr>
          </a:p>
        </p:txBody>
      </p:sp>
      <p:sp>
        <p:nvSpPr>
          <p:cNvPr id="47107" name="Date Placeholder 8"/>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B94A6B81-614D-4A34-BD01-3F5C32A34A99}" type="datetime1">
              <a:rPr lang="en-US"/>
              <a:pPr defTabSz="912813" fontAlgn="base">
                <a:spcBef>
                  <a:spcPct val="0"/>
                </a:spcBef>
                <a:spcAft>
                  <a:spcPct val="0"/>
                </a:spcAft>
                <a:defRPr/>
              </a:pPr>
              <a:t>10/27/2008</a:t>
            </a:fld>
            <a:endParaRPr lang="en-US"/>
          </a:p>
        </p:txBody>
      </p:sp>
      <p:sp>
        <p:nvSpPr>
          <p:cNvPr id="47108" name="Slide Number Placeholder 9"/>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A91FC149-25AA-4752-8E7A-6A2E44E0C283}" type="slidenum">
              <a:rPr lang="en-US"/>
              <a:pPr defTabSz="912813" fontAlgn="base">
                <a:spcBef>
                  <a:spcPct val="0"/>
                </a:spcBef>
                <a:spcAft>
                  <a:spcPct val="0"/>
                </a:spcAft>
                <a:defRPr/>
              </a:pPr>
              <a:t>29</a:t>
            </a:fld>
            <a:endParaRPr lang="en-US"/>
          </a:p>
        </p:txBody>
      </p:sp>
      <p:sp>
        <p:nvSpPr>
          <p:cNvPr id="60421" name="Footer Placeholder 10"/>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sz="800" smtClean="0">
                <a:solidFill>
                  <a:schemeClr val="tx1"/>
                </a:solidFill>
                <a:latin typeface="Segoe"/>
                <a:cs typeface="Arial" charset="0"/>
              </a:rPr>
              <a:t>© 2008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sz="800" smtClean="0">
                <a:solidFill>
                  <a:schemeClr val="tx1"/>
                </a:solidFill>
                <a:latin typeface="Segoe"/>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800" smtClean="0">
                <a:solidFill>
                  <a:schemeClr val="tx1"/>
                </a:solidFill>
                <a:latin typeface="Segoe"/>
                <a:cs typeface="Arial" charset="0"/>
              </a:rPr>
            </a:br>
            <a:r>
              <a:rPr lang="en-US" sz="800" smtClean="0">
                <a:solidFill>
                  <a:schemeClr val="tx1"/>
                </a:solidFill>
                <a:latin typeface="Segoe"/>
                <a:cs typeface="Arial" charset="0"/>
              </a:rPr>
              <a:t>MICROSOFT MAKES NO WARRANTIES, EXPRESS, IMPLIED OR STATUTORY, AS TO THE INFORMATION IN THIS PRESENTATION.</a:t>
            </a:r>
          </a:p>
        </p:txBody>
      </p:sp>
      <p:sp>
        <p:nvSpPr>
          <p:cNvPr id="60422" name="Slide Image Placeholder 11"/>
          <p:cNvSpPr>
            <a:spLocks noGrp="1" noRot="1" noChangeAspect="1"/>
          </p:cNvSpPr>
          <p:nvPr>
            <p:ph type="sldImg"/>
          </p:nvPr>
        </p:nvSpPr>
        <p:spPr bwMode="auto">
          <a:noFill/>
          <a:ln>
            <a:solidFill>
              <a:srgbClr val="000000"/>
            </a:solidFill>
            <a:miter lim="800000"/>
            <a:headEnd/>
            <a:tailEnd/>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Header Placeholder 3"/>
          <p:cNvSpPr>
            <a:spLocks noGrp="1"/>
          </p:cNvSpPr>
          <p:nvPr>
            <p:ph type="hdr" sz="quarter"/>
          </p:nvPr>
        </p:nvSpPr>
        <p:spPr/>
        <p:txBody>
          <a:bodyPr/>
          <a:lstStyle/>
          <a:p>
            <a:pPr>
              <a:defRPr/>
            </a:pPr>
            <a:endParaRPr lang="en-US"/>
          </a:p>
        </p:txBody>
      </p:sp>
      <p:sp>
        <p:nvSpPr>
          <p:cNvPr id="5" name="Date Placeholder 4"/>
          <p:cNvSpPr>
            <a:spLocks noGrp="1"/>
          </p:cNvSpPr>
          <p:nvPr>
            <p:ph type="dt" sz="quarter" idx="1"/>
          </p:nvPr>
        </p:nvSpPr>
        <p:spPr/>
        <p:txBody>
          <a:bodyPr/>
          <a:lstStyle/>
          <a:p>
            <a:pPr>
              <a:defRPr/>
            </a:pPr>
            <a:fld id="{81331B57-0BE5-4F82-AA58-76F53EFF3ADA}" type="datetime8">
              <a:rPr lang="en-US" smtClean="0"/>
              <a:pPr>
                <a:defRPr/>
              </a:pPr>
              <a:t>10/27/2008 9:33 PM</a:t>
            </a:fld>
            <a:endParaRPr lang="en-US" dirty="0"/>
          </a:p>
        </p:txBody>
      </p:sp>
      <p:sp>
        <p:nvSpPr>
          <p:cNvPr id="6" name="Footer Placeholder 5"/>
          <p:cNvSpPr>
            <a:spLocks noGrp="1"/>
          </p:cNvSpPr>
          <p:nvPr>
            <p:ph type="ftr" sz="quarter" idx="4"/>
          </p:nvPr>
        </p:nvSpPr>
        <p:spPr/>
        <p:txBody>
          <a:bodyPr/>
          <a:lstStyle/>
          <a:p>
            <a:pPr defTabSz="914400">
              <a:defRPr/>
            </a:pPr>
            <a:r>
              <a:rPr lang="en-US" sz="800"/>
              <a:t>© 2007 Microsoft Corporation. All rights reserved. Microsoft, Windows, Windows Vista and other product names are or may be registered trademarks and/or trademarks in the U.S. and/or other countries.</a:t>
            </a:r>
          </a:p>
          <a:p>
            <a:pPr defTabSz="914400">
              <a:defRPr/>
            </a:pPr>
            <a:r>
              <a:rPr lang="en-US" sz="80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800"/>
            </a:br>
            <a:r>
              <a:rPr lang="en-US" sz="800"/>
              <a:t>MICROSOFT MAKES NO WARRANTIES, EXPRESS, IMPLIED OR STATUTORY, AS TO THE INFORMATION IN THIS PRESENTATION.</a:t>
            </a:r>
          </a:p>
          <a:p>
            <a:pPr defTabSz="914400">
              <a:defRPr/>
            </a:pPr>
            <a:endParaRPr lang="en-US" sz="800">
              <a:solidFill>
                <a:schemeClr val="tx1"/>
              </a:solidFill>
            </a:endParaRPr>
          </a:p>
        </p:txBody>
      </p:sp>
      <p:sp>
        <p:nvSpPr>
          <p:cNvPr id="7" name="Slide Number Placeholder 6"/>
          <p:cNvSpPr>
            <a:spLocks noGrp="1"/>
          </p:cNvSpPr>
          <p:nvPr>
            <p:ph type="sldNum" sz="quarter" idx="5"/>
          </p:nvPr>
        </p:nvSpPr>
        <p:spPr/>
        <p:txBody>
          <a:bodyPr/>
          <a:lstStyle/>
          <a:p>
            <a:pPr>
              <a:defRPr/>
            </a:pPr>
            <a:fld id="{8EC600DD-E467-4F05-89CE-F35FE8B9DC4A}" type="slidenum">
              <a:rPr lang="en-US" smtClean="0"/>
              <a:pPr>
                <a:defRPr/>
              </a:pPr>
              <a:t>30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Segoe"/>
            </a:endParaRPr>
          </a:p>
        </p:txBody>
      </p:sp>
      <p:sp>
        <p:nvSpPr>
          <p:cNvPr id="63491"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smtClean="0"/>
          </a:p>
        </p:txBody>
      </p:sp>
      <p:sp>
        <p:nvSpPr>
          <p:cNvPr id="63492" name="Date Placeholder 7"/>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3D02E5AE-196B-4255-8307-E6D6436A5F82}" type="datetime1">
              <a:rPr lang="en-US"/>
              <a:pPr defTabSz="912813" fontAlgn="base">
                <a:spcBef>
                  <a:spcPct val="0"/>
                </a:spcBef>
                <a:spcAft>
                  <a:spcPct val="0"/>
                </a:spcAft>
                <a:defRPr/>
              </a:pPr>
              <a:t>10/27/2008</a:t>
            </a:fld>
            <a:endParaRPr lang="en-US"/>
          </a:p>
        </p:txBody>
      </p:sp>
      <p:sp>
        <p:nvSpPr>
          <p:cNvPr id="63493" name="Slide Number Placeholder 8"/>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3149C5C1-3A48-4DFD-8F1F-F261BBB34418}" type="slidenum">
              <a:rPr lang="en-US"/>
              <a:pPr defTabSz="912813" fontAlgn="base">
                <a:spcBef>
                  <a:spcPct val="0"/>
                </a:spcBef>
                <a:spcAft>
                  <a:spcPct val="0"/>
                </a:spcAft>
                <a:defRPr/>
              </a:pPr>
              <a:t>12</a:t>
            </a:fld>
            <a:endParaRPr lang="en-US"/>
          </a:p>
        </p:txBody>
      </p:sp>
      <p:sp>
        <p:nvSpPr>
          <p:cNvPr id="31750" name="Footer Placeholder 9"/>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sz="800" smtClean="0">
                <a:solidFill>
                  <a:schemeClr val="tx1"/>
                </a:solidFill>
                <a:latin typeface="Segoe"/>
                <a:cs typeface="Arial" charset="0"/>
              </a:rPr>
              <a:t>© 2008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sz="800" smtClean="0">
                <a:solidFill>
                  <a:schemeClr val="tx1"/>
                </a:solidFill>
                <a:latin typeface="Segoe"/>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800" smtClean="0">
                <a:solidFill>
                  <a:schemeClr val="tx1"/>
                </a:solidFill>
                <a:latin typeface="Segoe"/>
                <a:cs typeface="Arial" charset="0"/>
              </a:rPr>
            </a:br>
            <a:r>
              <a:rPr lang="en-US" sz="800" smtClean="0">
                <a:solidFill>
                  <a:schemeClr val="tx1"/>
                </a:solidFill>
                <a:latin typeface="Segoe"/>
                <a:cs typeface="Arial"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25000" lnSpcReduction="20000"/>
          </a:bodyPr>
          <a:lstStyle/>
          <a:p>
            <a:pPr>
              <a:defRPr/>
            </a:pPr>
            <a:endParaRPr lang="en-US" dirty="0"/>
          </a:p>
        </p:txBody>
      </p:sp>
      <p:sp>
        <p:nvSpPr>
          <p:cNvPr id="4" name="Slide Number Placeholder 3"/>
          <p:cNvSpPr>
            <a:spLocks noGrp="1"/>
          </p:cNvSpPr>
          <p:nvPr>
            <p:ph type="sldNum" sz="quarter" idx="5"/>
          </p:nvPr>
        </p:nvSpPr>
        <p:spPr/>
        <p:txBody>
          <a:bodyPr/>
          <a:lstStyle/>
          <a:p>
            <a:pPr>
              <a:defRPr/>
            </a:pPr>
            <a:fld id="{EB6DB35C-EEFE-4298-9057-27333683CE4D}" type="slidenum">
              <a:rPr lang="en-US" smtClean="0"/>
              <a:pPr>
                <a:defRPr/>
              </a:pPr>
              <a:t>13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Segoe"/>
            </a:endParaRPr>
          </a:p>
        </p:txBody>
      </p:sp>
      <p:sp>
        <p:nvSpPr>
          <p:cNvPr id="63491"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smtClean="0"/>
          </a:p>
        </p:txBody>
      </p:sp>
      <p:sp>
        <p:nvSpPr>
          <p:cNvPr id="63492" name="Date Placeholder 7"/>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3D02E5AE-196B-4255-8307-E6D6436A5F82}" type="datetime1">
              <a:rPr lang="en-US"/>
              <a:pPr defTabSz="912813" fontAlgn="base">
                <a:spcBef>
                  <a:spcPct val="0"/>
                </a:spcBef>
                <a:spcAft>
                  <a:spcPct val="0"/>
                </a:spcAft>
                <a:defRPr/>
              </a:pPr>
              <a:t>10/27/2008</a:t>
            </a:fld>
            <a:endParaRPr lang="en-US"/>
          </a:p>
        </p:txBody>
      </p:sp>
      <p:sp>
        <p:nvSpPr>
          <p:cNvPr id="63493" name="Slide Number Placeholder 8"/>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4EDE0D47-B150-40E8-8E27-007E90EE02C6}" type="slidenum">
              <a:rPr lang="en-US"/>
              <a:pPr defTabSz="912813" fontAlgn="base">
                <a:spcBef>
                  <a:spcPct val="0"/>
                </a:spcBef>
                <a:spcAft>
                  <a:spcPct val="0"/>
                </a:spcAft>
                <a:defRPr/>
              </a:pPr>
              <a:t>14</a:t>
            </a:fld>
            <a:endParaRPr lang="en-US"/>
          </a:p>
        </p:txBody>
      </p:sp>
      <p:sp>
        <p:nvSpPr>
          <p:cNvPr id="35846" name="Footer Placeholder 9"/>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sz="800" smtClean="0">
                <a:solidFill>
                  <a:schemeClr val="tx1"/>
                </a:solidFill>
                <a:latin typeface="Segoe"/>
                <a:cs typeface="Arial" charset="0"/>
              </a:rPr>
              <a:t>© 2008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sz="800" smtClean="0">
                <a:solidFill>
                  <a:schemeClr val="tx1"/>
                </a:solidFill>
                <a:latin typeface="Segoe"/>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800" smtClean="0">
                <a:solidFill>
                  <a:schemeClr val="tx1"/>
                </a:solidFill>
                <a:latin typeface="Segoe"/>
                <a:cs typeface="Arial" charset="0"/>
              </a:rPr>
            </a:br>
            <a:r>
              <a:rPr lang="en-US" sz="800" smtClean="0">
                <a:solidFill>
                  <a:schemeClr val="tx1"/>
                </a:solidFill>
                <a:latin typeface="Segoe"/>
                <a:cs typeface="Arial" charset="0"/>
              </a:rPr>
              <a:t>MICROSOFT MAKES NO WARRANTIES, EXPRESS, IMPLIED OR STATUTORY, AS TO THE INFORMATION IN THIS PRESENTATION.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Segoe"/>
            </a:endParaRPr>
          </a:p>
        </p:txBody>
      </p:sp>
      <p:sp>
        <p:nvSpPr>
          <p:cNvPr id="63491"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smtClean="0"/>
          </a:p>
        </p:txBody>
      </p:sp>
      <p:sp>
        <p:nvSpPr>
          <p:cNvPr id="63492" name="Date Placeholder 7"/>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3D02E5AE-196B-4255-8307-E6D6436A5F82}" type="datetime1">
              <a:rPr lang="en-US"/>
              <a:pPr defTabSz="912813" fontAlgn="base">
                <a:spcBef>
                  <a:spcPct val="0"/>
                </a:spcBef>
                <a:spcAft>
                  <a:spcPct val="0"/>
                </a:spcAft>
                <a:defRPr/>
              </a:pPr>
              <a:t>10/27/2008</a:t>
            </a:fld>
            <a:endParaRPr lang="en-US"/>
          </a:p>
        </p:txBody>
      </p:sp>
      <p:sp>
        <p:nvSpPr>
          <p:cNvPr id="63493" name="Slide Number Placeholder 8"/>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EB204EC0-7FCB-4393-91FE-E6DC5BE2AB45}" type="slidenum">
              <a:rPr lang="en-US"/>
              <a:pPr defTabSz="912813" fontAlgn="base">
                <a:spcBef>
                  <a:spcPct val="0"/>
                </a:spcBef>
                <a:spcAft>
                  <a:spcPct val="0"/>
                </a:spcAft>
                <a:defRPr/>
              </a:pPr>
              <a:t>16</a:t>
            </a:fld>
            <a:endParaRPr lang="en-US"/>
          </a:p>
        </p:txBody>
      </p:sp>
      <p:sp>
        <p:nvSpPr>
          <p:cNvPr id="38918" name="Footer Placeholder 9"/>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sz="800" smtClean="0">
                <a:solidFill>
                  <a:schemeClr val="tx1"/>
                </a:solidFill>
                <a:latin typeface="Segoe"/>
                <a:cs typeface="Arial" charset="0"/>
              </a:rPr>
              <a:t>© 2008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sz="800" smtClean="0">
                <a:solidFill>
                  <a:schemeClr val="tx1"/>
                </a:solidFill>
                <a:latin typeface="Segoe"/>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800" smtClean="0">
                <a:solidFill>
                  <a:schemeClr val="tx1"/>
                </a:solidFill>
                <a:latin typeface="Segoe"/>
                <a:cs typeface="Arial" charset="0"/>
              </a:rPr>
            </a:br>
            <a:r>
              <a:rPr lang="en-US" sz="800" smtClean="0">
                <a:solidFill>
                  <a:schemeClr val="tx1"/>
                </a:solidFill>
                <a:latin typeface="Segoe"/>
                <a:cs typeface="Arial" charset="0"/>
              </a:rPr>
              <a:t>MICROSOFT MAKES NO WARRANTIES, EXPRESS, IMPLIED OR STATUTORY, AS TO THE INFORMATION IN THIS PRESENTATION.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Segoe"/>
            </a:endParaRPr>
          </a:p>
        </p:txBody>
      </p:sp>
      <p:sp>
        <p:nvSpPr>
          <p:cNvPr id="63491"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smtClean="0"/>
          </a:p>
        </p:txBody>
      </p:sp>
      <p:sp>
        <p:nvSpPr>
          <p:cNvPr id="63492" name="Date Placeholder 7"/>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3D02E5AE-196B-4255-8307-E6D6436A5F82}" type="datetime1">
              <a:rPr lang="en-US"/>
              <a:pPr defTabSz="912813" fontAlgn="base">
                <a:spcBef>
                  <a:spcPct val="0"/>
                </a:spcBef>
                <a:spcAft>
                  <a:spcPct val="0"/>
                </a:spcAft>
                <a:defRPr/>
              </a:pPr>
              <a:t>10/27/2008</a:t>
            </a:fld>
            <a:endParaRPr lang="en-US"/>
          </a:p>
        </p:txBody>
      </p:sp>
      <p:sp>
        <p:nvSpPr>
          <p:cNvPr id="63493" name="Slide Number Placeholder 8"/>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D8B9AD7F-2554-4F99-8522-EAF65898A90D}" type="slidenum">
              <a:rPr lang="en-US"/>
              <a:pPr defTabSz="912813" fontAlgn="base">
                <a:spcBef>
                  <a:spcPct val="0"/>
                </a:spcBef>
                <a:spcAft>
                  <a:spcPct val="0"/>
                </a:spcAft>
                <a:defRPr/>
              </a:pPr>
              <a:t>18</a:t>
            </a:fld>
            <a:endParaRPr lang="en-US"/>
          </a:p>
        </p:txBody>
      </p:sp>
      <p:sp>
        <p:nvSpPr>
          <p:cNvPr id="41990" name="Footer Placeholder 9"/>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sz="800" smtClean="0">
                <a:solidFill>
                  <a:schemeClr val="tx1"/>
                </a:solidFill>
                <a:latin typeface="Segoe"/>
                <a:cs typeface="Arial" charset="0"/>
              </a:rPr>
              <a:t>© 2008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sz="800" smtClean="0">
                <a:solidFill>
                  <a:schemeClr val="tx1"/>
                </a:solidFill>
                <a:latin typeface="Segoe"/>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800" smtClean="0">
                <a:solidFill>
                  <a:schemeClr val="tx1"/>
                </a:solidFill>
                <a:latin typeface="Segoe"/>
                <a:cs typeface="Arial" charset="0"/>
              </a:rPr>
            </a:br>
            <a:r>
              <a:rPr lang="en-US" sz="800" smtClean="0">
                <a:solidFill>
                  <a:schemeClr val="tx1"/>
                </a:solidFill>
                <a:latin typeface="Segoe"/>
                <a:cs typeface="Arial" charset="0"/>
              </a:rPr>
              <a:t>MICROSOFT MAKES NO WARRANTIES, EXPRESS, IMPLIED OR STATUTORY, AS TO THE INFORMATION IN THIS PRESENTATION.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Segoe"/>
            </a:endParaRPr>
          </a:p>
        </p:txBody>
      </p:sp>
      <p:sp>
        <p:nvSpPr>
          <p:cNvPr id="63491"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smtClean="0"/>
          </a:p>
        </p:txBody>
      </p:sp>
      <p:sp>
        <p:nvSpPr>
          <p:cNvPr id="63492" name="Date Placeholder 7"/>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3D02E5AE-196B-4255-8307-E6D6436A5F82}" type="datetime1">
              <a:rPr lang="en-US"/>
              <a:pPr defTabSz="912813" fontAlgn="base">
                <a:spcBef>
                  <a:spcPct val="0"/>
                </a:spcBef>
                <a:spcAft>
                  <a:spcPct val="0"/>
                </a:spcAft>
                <a:defRPr/>
              </a:pPr>
              <a:t>10/27/2008</a:t>
            </a:fld>
            <a:endParaRPr lang="en-US"/>
          </a:p>
        </p:txBody>
      </p:sp>
      <p:sp>
        <p:nvSpPr>
          <p:cNvPr id="63493" name="Slide Number Placeholder 8"/>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6CC09252-C397-4E4D-A0FF-7AB4A2F3731A}" type="slidenum">
              <a:rPr lang="en-US"/>
              <a:pPr defTabSz="912813" fontAlgn="base">
                <a:spcBef>
                  <a:spcPct val="0"/>
                </a:spcBef>
                <a:spcAft>
                  <a:spcPct val="0"/>
                </a:spcAft>
                <a:defRPr/>
              </a:pPr>
              <a:t>20</a:t>
            </a:fld>
            <a:endParaRPr lang="en-US"/>
          </a:p>
        </p:txBody>
      </p:sp>
      <p:sp>
        <p:nvSpPr>
          <p:cNvPr id="45062" name="Footer Placeholder 9"/>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sz="800" smtClean="0">
                <a:solidFill>
                  <a:schemeClr val="tx1"/>
                </a:solidFill>
                <a:latin typeface="Segoe"/>
                <a:cs typeface="Arial" charset="0"/>
              </a:rPr>
              <a:t>© 2008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sz="800" smtClean="0">
                <a:solidFill>
                  <a:schemeClr val="tx1"/>
                </a:solidFill>
                <a:latin typeface="Segoe"/>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800" smtClean="0">
                <a:solidFill>
                  <a:schemeClr val="tx1"/>
                </a:solidFill>
                <a:latin typeface="Segoe"/>
                <a:cs typeface="Arial" charset="0"/>
              </a:rPr>
            </a:br>
            <a:r>
              <a:rPr lang="en-US" sz="800" smtClean="0">
                <a:solidFill>
                  <a:schemeClr val="tx1"/>
                </a:solidFill>
                <a:latin typeface="Segoe"/>
                <a:cs typeface="Arial" charset="0"/>
              </a:rPr>
              <a:t>MICROSOFT MAKES NO WARRANTIES, EXPRESS, IMPLIED OR STATUTORY, AS TO THE INFORMATION IN THIS PRESENTATION.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Segoe"/>
            </a:endParaRPr>
          </a:p>
        </p:txBody>
      </p:sp>
      <p:sp>
        <p:nvSpPr>
          <p:cNvPr id="63491"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smtClean="0"/>
          </a:p>
        </p:txBody>
      </p:sp>
      <p:sp>
        <p:nvSpPr>
          <p:cNvPr id="63492" name="Date Placeholder 7"/>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3D02E5AE-196B-4255-8307-E6D6436A5F82}" type="datetime1">
              <a:rPr lang="en-US"/>
              <a:pPr defTabSz="912813" fontAlgn="base">
                <a:spcBef>
                  <a:spcPct val="0"/>
                </a:spcBef>
                <a:spcAft>
                  <a:spcPct val="0"/>
                </a:spcAft>
                <a:defRPr/>
              </a:pPr>
              <a:t>10/27/2008</a:t>
            </a:fld>
            <a:endParaRPr lang="en-US"/>
          </a:p>
        </p:txBody>
      </p:sp>
      <p:sp>
        <p:nvSpPr>
          <p:cNvPr id="63493" name="Slide Number Placeholder 8"/>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2C1DC700-37DC-4804-8111-67F8287578E4}" type="slidenum">
              <a:rPr lang="en-US"/>
              <a:pPr defTabSz="912813" fontAlgn="base">
                <a:spcBef>
                  <a:spcPct val="0"/>
                </a:spcBef>
                <a:spcAft>
                  <a:spcPct val="0"/>
                </a:spcAft>
                <a:defRPr/>
              </a:pPr>
              <a:t>22</a:t>
            </a:fld>
            <a:endParaRPr lang="en-US"/>
          </a:p>
        </p:txBody>
      </p:sp>
      <p:sp>
        <p:nvSpPr>
          <p:cNvPr id="48134" name="Footer Placeholder 9"/>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sz="800" smtClean="0">
                <a:solidFill>
                  <a:schemeClr val="tx1"/>
                </a:solidFill>
                <a:latin typeface="Segoe"/>
                <a:cs typeface="Arial" charset="0"/>
              </a:rPr>
              <a:t>© 2008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sz="800" smtClean="0">
                <a:solidFill>
                  <a:schemeClr val="tx1"/>
                </a:solidFill>
                <a:latin typeface="Segoe"/>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800" smtClean="0">
                <a:solidFill>
                  <a:schemeClr val="tx1"/>
                </a:solidFill>
                <a:latin typeface="Segoe"/>
                <a:cs typeface="Arial" charset="0"/>
              </a:rPr>
            </a:br>
            <a:r>
              <a:rPr lang="en-US" sz="800" smtClean="0">
                <a:solidFill>
                  <a:schemeClr val="tx1"/>
                </a:solidFill>
                <a:latin typeface="Segoe"/>
                <a:cs typeface="Arial" charset="0"/>
              </a:rPr>
              <a:t>MICROSOFT MAKES NO WARRANTIES, EXPRESS, IMPLIED OR STATUTORY, AS TO THE INFORMATION IN THIS PRESENTATION.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Segoe"/>
            </a:endParaRPr>
          </a:p>
        </p:txBody>
      </p:sp>
      <p:sp>
        <p:nvSpPr>
          <p:cNvPr id="63491"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smtClean="0"/>
          </a:p>
        </p:txBody>
      </p:sp>
      <p:sp>
        <p:nvSpPr>
          <p:cNvPr id="63492" name="Date Placeholder 7"/>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3D02E5AE-196B-4255-8307-E6D6436A5F82}" type="datetime1">
              <a:rPr lang="en-US"/>
              <a:pPr defTabSz="912813" fontAlgn="base">
                <a:spcBef>
                  <a:spcPct val="0"/>
                </a:spcBef>
                <a:spcAft>
                  <a:spcPct val="0"/>
                </a:spcAft>
                <a:defRPr/>
              </a:pPr>
              <a:t>10/27/2008</a:t>
            </a:fld>
            <a:endParaRPr lang="en-US"/>
          </a:p>
        </p:txBody>
      </p:sp>
      <p:sp>
        <p:nvSpPr>
          <p:cNvPr id="63493" name="Slide Number Placeholder 8"/>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9298095B-28B9-4FBB-B7B1-B37895A09D31}" type="slidenum">
              <a:rPr lang="en-US"/>
              <a:pPr defTabSz="912813" fontAlgn="base">
                <a:spcBef>
                  <a:spcPct val="0"/>
                </a:spcBef>
                <a:spcAft>
                  <a:spcPct val="0"/>
                </a:spcAft>
                <a:defRPr/>
              </a:pPr>
              <a:t>24</a:t>
            </a:fld>
            <a:endParaRPr lang="en-US"/>
          </a:p>
        </p:txBody>
      </p:sp>
      <p:sp>
        <p:nvSpPr>
          <p:cNvPr id="51206" name="Footer Placeholder 9"/>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sz="800" smtClean="0">
                <a:solidFill>
                  <a:schemeClr val="tx1"/>
                </a:solidFill>
                <a:latin typeface="Segoe"/>
                <a:cs typeface="Arial" charset="0"/>
              </a:rPr>
              <a:t>© 2008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sz="800" smtClean="0">
                <a:solidFill>
                  <a:schemeClr val="tx1"/>
                </a:solidFill>
                <a:latin typeface="Segoe"/>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800" smtClean="0">
                <a:solidFill>
                  <a:schemeClr val="tx1"/>
                </a:solidFill>
                <a:latin typeface="Segoe"/>
                <a:cs typeface="Arial" charset="0"/>
              </a:rPr>
            </a:br>
            <a:r>
              <a:rPr lang="en-US" sz="800" smtClean="0">
                <a:solidFill>
                  <a:schemeClr val="tx1"/>
                </a:solidFill>
                <a:latin typeface="Segoe"/>
                <a:cs typeface="Arial"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C0B1F66-142B-4B23-AFB9-1CB5050EC373}" type="datetimeFigureOut">
              <a:rPr lang="en-US" smtClean="0"/>
              <a:t>10/27/2008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F2427AD1-5F7A-46EA-B781-19C4C5A4499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C0B1F66-142B-4B23-AFB9-1CB5050EC373}" type="datetimeFigureOut">
              <a:rPr lang="en-US" smtClean="0"/>
              <a:t>10/27/2008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2427AD1-5F7A-46EA-B781-19C4C5A4499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C0B1F66-142B-4B23-AFB9-1CB5050EC373}" type="datetimeFigureOut">
              <a:rPr lang="en-US" smtClean="0"/>
              <a:t>10/27/2008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2427AD1-5F7A-46EA-B781-19C4C5A44996}"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rtl="0" fontAlgn="base">
              <a:lnSpc>
                <a:spcPct val="90000"/>
              </a:lnSpc>
              <a:spcBef>
                <a:spcPct val="0"/>
              </a:spcBef>
              <a:spcAft>
                <a:spcPct val="0"/>
              </a:spcAft>
              <a:defRPr lang="en-US" sz="5400"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flip="none" rotWithShape="1">
                  <a:gsLst>
                    <a:gs pos="38000">
                      <a:srgbClr val="C0C0C0"/>
                    </a:gs>
                    <a:gs pos="65000">
                      <a:srgbClr val="FFFFFF"/>
                    </a:gs>
                  </a:gsLst>
                  <a:lin ang="16200000" scaled="1"/>
                  <a:tileRect/>
                </a:gra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 edit Master text styles</a:t>
            </a:r>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C0B1F66-142B-4B23-AFB9-1CB5050EC373}" type="datetimeFigureOut">
              <a:rPr lang="en-US" smtClean="0"/>
              <a:t>10/27/2008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2427AD1-5F7A-46EA-B781-19C4C5A44996}" type="slidenum">
              <a:rPr lang="en-US" smtClean="0"/>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C0B1F66-142B-4B23-AFB9-1CB5050EC373}" type="datetimeFigureOut">
              <a:rPr lang="en-US" smtClean="0"/>
              <a:t>10/27/2008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2427AD1-5F7A-46EA-B781-19C4C5A44996}"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C0B1F66-142B-4B23-AFB9-1CB5050EC373}" type="datetimeFigureOut">
              <a:rPr lang="en-US" smtClean="0"/>
              <a:t>10/27/2008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2427AD1-5F7A-46EA-B781-19C4C5A44996}" type="slidenum">
              <a:rPr lang="en-US" smtClean="0"/>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C0B1F66-142B-4B23-AFB9-1CB5050EC373}" type="datetimeFigureOut">
              <a:rPr lang="en-US" smtClean="0"/>
              <a:t>10/27/2008</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F2427AD1-5F7A-46EA-B781-19C4C5A44996}"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C0B1F66-142B-4B23-AFB9-1CB5050EC373}" type="datetimeFigureOut">
              <a:rPr lang="en-US" smtClean="0"/>
              <a:t>10/27/2008</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F2427AD1-5F7A-46EA-B781-19C4C5A44996}" type="slidenum">
              <a:rPr lang="en-US" smtClean="0"/>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C0B1F66-142B-4B23-AFB9-1CB5050EC373}" type="datetimeFigureOut">
              <a:rPr lang="en-US" smtClean="0"/>
              <a:t>10/27/2008</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F2427AD1-5F7A-46EA-B781-19C4C5A4499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6C0B1F66-142B-4B23-AFB9-1CB5050EC373}" type="datetimeFigureOut">
              <a:rPr lang="en-US" smtClean="0"/>
              <a:t>10/27/2008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2427AD1-5F7A-46EA-B781-19C4C5A44996}"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C0B1F66-142B-4B23-AFB9-1CB5050EC373}" type="datetimeFigureOut">
              <a:rPr lang="en-US" smtClean="0"/>
              <a:t>10/27/2008</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F2427AD1-5F7A-46EA-B781-19C4C5A44996}"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6">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C0B1F66-142B-4B23-AFB9-1CB5050EC373}" type="datetimeFigureOut">
              <a:rPr lang="en-US" smtClean="0"/>
              <a:t>10/27/2008</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2427AD1-5F7A-46EA-B781-19C4C5A4499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 id="2147483946" r:id="rId13"/>
    <p:sldLayoutId id="2147483947" r:id="rId14"/>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hyperlink" Target="file:///\\JPSDESK10\root\cimv2:Win32_Process.Handle=%220"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hyperlink" Target="http://www.microsoft.com/downloads" TargetMode="External"/><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8" Type="http://schemas.openxmlformats.org/officeDocument/2006/relationships/hyperlink" Target="http://codeplex.com/Project/ProjectDirectory.aspx?TagName=powershell" TargetMode="External"/><Relationship Id="rId3" Type="http://schemas.openxmlformats.org/officeDocument/2006/relationships/image" Target="../media/image12.png"/><Relationship Id="rId7" Type="http://schemas.openxmlformats.org/officeDocument/2006/relationships/hyperlink" Target="http://www.microsoft.com/technet/scriptcenter/hubs/msh.mspx" TargetMode="External"/><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hyperlink" Target="http://channel9.msdn.com/tags/PowerShell" TargetMode="External"/><Relationship Id="rId11" Type="http://schemas.openxmlformats.org/officeDocument/2006/relationships/image" Target="../media/image13.png"/><Relationship Id="rId5" Type="http://schemas.openxmlformats.org/officeDocument/2006/relationships/hyperlink" Target="http://www.powershellcommunity.org/" TargetMode="External"/><Relationship Id="rId10" Type="http://schemas.openxmlformats.org/officeDocument/2006/relationships/hyperlink" Target="http://www.oreilly.com/catalog/9780596528492/index.html" TargetMode="External"/><Relationship Id="rId4" Type="http://schemas.openxmlformats.org/officeDocument/2006/relationships/hyperlink" Target="http://blogs.msdn.com/PowerShell/" TargetMode="External"/><Relationship Id="rId9" Type="http://schemas.openxmlformats.org/officeDocument/2006/relationships/hyperlink" Target="http://manning.com/powershell/"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Excel_Chart1.xls"/></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pPr eaLnBrk="1" hangingPunct="1">
              <a:defRPr/>
            </a:pPr>
            <a:r>
              <a:rPr lang="en-US" dirty="0" smtClean="0"/>
              <a:t>Windows PowerShell</a:t>
            </a:r>
            <a:br>
              <a:rPr lang="en-US" dirty="0" smtClean="0"/>
            </a:br>
            <a:r>
              <a:rPr lang="en-US" dirty="0" smtClean="0"/>
              <a:t/>
            </a:r>
            <a:br>
              <a:rPr lang="en-US" dirty="0" smtClean="0"/>
            </a:br>
            <a:r>
              <a:rPr lang="en-US" dirty="0" smtClean="0"/>
              <a:t>The Future of Server Administration</a:t>
            </a:r>
            <a:br>
              <a:rPr lang="en-US" dirty="0" smtClean="0"/>
            </a:br>
            <a:endParaRPr lang="en-US" dirty="0"/>
          </a:p>
        </p:txBody>
      </p:sp>
      <p:sp>
        <p:nvSpPr>
          <p:cNvPr id="8" name="Subtitle 7"/>
          <p:cNvSpPr>
            <a:spLocks noGrp="1"/>
          </p:cNvSpPr>
          <p:nvPr>
            <p:ph type="subTitle" idx="1"/>
          </p:nvPr>
        </p:nvSpPr>
        <p:spPr/>
        <p:txBody>
          <a:bodyPr>
            <a:normAutofit fontScale="70000" lnSpcReduction="20000"/>
          </a:bodyPr>
          <a:lstStyle/>
          <a:p>
            <a:pPr eaLnBrk="1" hangingPunct="1">
              <a:defRPr/>
            </a:pPr>
            <a:r>
              <a:rPr lang="en-US" dirty="0" smtClean="0"/>
              <a:t>Lee Holmes</a:t>
            </a:r>
          </a:p>
          <a:p>
            <a:pPr marL="1031875" indent="-234950" eaLnBrk="1" hangingPunct="1">
              <a:defRPr/>
            </a:pPr>
            <a:r>
              <a:rPr lang="en-US" dirty="0" smtClean="0">
                <a:latin typeface="Segoe Light" pitchFamily="34" charset="0"/>
              </a:rPr>
              <a:t>Software Design Engineer</a:t>
            </a:r>
          </a:p>
          <a:p>
            <a:pPr marL="1031875" indent="-234950" eaLnBrk="1" hangingPunct="1">
              <a:defRPr/>
            </a:pPr>
            <a:r>
              <a:rPr lang="en-US" dirty="0" smtClean="0">
                <a:latin typeface="Segoe Light" pitchFamily="34" charset="0"/>
              </a:rPr>
              <a:t>Windows PowerShell</a:t>
            </a:r>
          </a:p>
          <a:p>
            <a:pPr marL="1031875" indent="-234950" eaLnBrk="1" hangingPunct="1">
              <a:defRPr/>
            </a:pPr>
            <a:r>
              <a:rPr lang="en-US" dirty="0" smtClean="0">
                <a:latin typeface="Segoe Light" pitchFamily="34" charset="0"/>
              </a:rPr>
              <a:t>Microsoft Corporation</a:t>
            </a:r>
            <a:endParaRPr lang="en-US" dirty="0">
              <a:latin typeface="Segoe Light"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sz="4800" spc="-150" smtClean="0">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latin typeface="+mj-lt"/>
              </a:rPr>
              <a:t>Learn and Leverage</a:t>
            </a:r>
            <a:endParaRPr sz="4800" spc="-150">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latin typeface="+mj-lt"/>
            </a:endParaRPr>
          </a:p>
        </p:txBody>
      </p:sp>
      <p:sp>
        <p:nvSpPr>
          <p:cNvPr id="28674" name="Text Placeholder 2"/>
          <p:cNvSpPr>
            <a:spLocks noGrp="1"/>
          </p:cNvSpPr>
          <p:nvPr>
            <p:ph type="body" idx="1"/>
          </p:nvPr>
        </p:nvSpPr>
        <p:spPr>
          <a:xfrm>
            <a:off x="382588" y="1414463"/>
            <a:ext cx="8380412" cy="4419600"/>
          </a:xfrm>
        </p:spPr>
        <p:txBody>
          <a:bodyPr>
            <a:normAutofit/>
          </a:bodyPr>
          <a:lstStyle/>
          <a:p>
            <a:pPr eaLnBrk="1" hangingPunct="1">
              <a:buFontTx/>
              <a:buBlip>
                <a:blip r:embed="rId2"/>
              </a:buBlip>
            </a:pPr>
            <a:r>
              <a:rPr lang="en-US" smtClean="0"/>
              <a:t>In the box documents</a:t>
            </a:r>
          </a:p>
          <a:p>
            <a:pPr lvl="1" eaLnBrk="1" hangingPunct="1">
              <a:buFontTx/>
              <a:buBlip>
                <a:blip r:embed="rId2"/>
              </a:buBlip>
            </a:pPr>
            <a:r>
              <a:rPr lang="en-US" smtClean="0"/>
              <a:t>Release Notes</a:t>
            </a:r>
          </a:p>
          <a:p>
            <a:pPr lvl="1" eaLnBrk="1" hangingPunct="1">
              <a:buFontTx/>
              <a:buBlip>
                <a:blip r:embed="rId2"/>
              </a:buBlip>
            </a:pPr>
            <a:r>
              <a:rPr lang="en-US" smtClean="0"/>
              <a:t>Getting Started, User’s Guide, Quick Reference</a:t>
            </a:r>
          </a:p>
          <a:p>
            <a:pPr lvl="1" eaLnBrk="1" hangingPunct="1">
              <a:buFontTx/>
              <a:buBlip>
                <a:blip r:embed="rId2"/>
              </a:buBlip>
            </a:pPr>
            <a:r>
              <a:rPr lang="en-US" smtClean="0"/>
              <a:t>Help</a:t>
            </a:r>
          </a:p>
          <a:p>
            <a:pPr eaLnBrk="1" hangingPunct="1">
              <a:buFontTx/>
              <a:buBlip>
                <a:blip r:embed="rId2"/>
              </a:buBlip>
            </a:pPr>
            <a:r>
              <a:rPr lang="en-US" smtClean="0"/>
              <a:t>Discovery utilities</a:t>
            </a:r>
          </a:p>
          <a:p>
            <a:pPr eaLnBrk="1" hangingPunct="1">
              <a:buFontTx/>
              <a:buBlip>
                <a:blip r:embed="rId2"/>
              </a:buBlip>
            </a:pPr>
            <a:r>
              <a:rPr lang="en-US" smtClean="0"/>
              <a:t>Books</a:t>
            </a:r>
          </a:p>
          <a:p>
            <a:pPr eaLnBrk="1" hangingPunct="1">
              <a:buFontTx/>
              <a:buBlip>
                <a:blip r:embed="rId2"/>
              </a:buBlip>
            </a:pPr>
            <a:r>
              <a:rPr lang="en-US" smtClean="0"/>
              <a:t>Community</a:t>
            </a:r>
          </a:p>
          <a:p>
            <a:pPr eaLnBrk="1" hangingPunct="1">
              <a:buFontTx/>
              <a:buBlip>
                <a:blip r:embed="rId2"/>
              </a:buBlip>
            </a:pPr>
            <a:r>
              <a:rPr lang="en-US" smtClean="0"/>
              <a:t>Practice ad hoc development</a:t>
            </a: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539750" y="1600200"/>
          <a:ext cx="8048626" cy="3749040"/>
        </p:xfrm>
        <a:graphic>
          <a:graphicData uri="http://schemas.openxmlformats.org/drawingml/2006/table">
            <a:tbl>
              <a:tblPr firstRow="1" bandRow="1">
                <a:tableStyleId>{5C22544A-7EE6-4342-B048-85BDC9FD1C3A}</a:tableStyleId>
              </a:tblPr>
              <a:tblGrid>
                <a:gridCol w="2310328"/>
                <a:gridCol w="5738298"/>
              </a:tblGrid>
              <a:tr h="370840">
                <a:tc>
                  <a:txBody>
                    <a:bodyPr/>
                    <a:lstStyle/>
                    <a:p>
                      <a:r>
                        <a:rPr lang="en-US" sz="2400" dirty="0" smtClean="0"/>
                        <a:t>Command</a:t>
                      </a:r>
                      <a:endParaRPr lang="en-US" sz="2400" dirty="0"/>
                    </a:p>
                  </a:txBody>
                  <a:tcPr/>
                </a:tc>
                <a:tc>
                  <a:txBody>
                    <a:bodyPr/>
                    <a:lstStyle/>
                    <a:p>
                      <a:r>
                        <a:rPr lang="en-US" sz="2400" dirty="0" smtClean="0"/>
                        <a:t>Function</a:t>
                      </a:r>
                      <a:endParaRPr lang="en-US" sz="2400" dirty="0"/>
                    </a:p>
                  </a:txBody>
                  <a:tcPr/>
                </a:tc>
              </a:tr>
              <a:tr h="370840">
                <a:tc>
                  <a:txBody>
                    <a:bodyPr/>
                    <a:lstStyle/>
                    <a:p>
                      <a:r>
                        <a:rPr lang="en-US" sz="2400" dirty="0" smtClean="0"/>
                        <a:t>Get-Command</a:t>
                      </a:r>
                      <a:endParaRPr lang="en-US" sz="24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t>Get information about anything that can be invoked</a:t>
                      </a:r>
                    </a:p>
                  </a:txBody>
                  <a:tcPr/>
                </a:tc>
              </a:tr>
              <a:tr h="370840">
                <a:tc>
                  <a:txBody>
                    <a:bodyPr/>
                    <a:lstStyle/>
                    <a:p>
                      <a:r>
                        <a:rPr lang="en-US" sz="2400" dirty="0" smtClean="0"/>
                        <a:t>Get-Help</a:t>
                      </a:r>
                      <a:endParaRPr lang="en-US" sz="24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t>Help about PowerShell commands and topics</a:t>
                      </a:r>
                    </a:p>
                  </a:txBody>
                  <a:tcPr/>
                </a:tc>
              </a:tr>
              <a:tr h="370840">
                <a:tc>
                  <a:txBody>
                    <a:bodyPr/>
                    <a:lstStyle/>
                    <a:p>
                      <a:r>
                        <a:rPr lang="en-US" sz="2400" dirty="0" smtClean="0"/>
                        <a:t>Get-Member</a:t>
                      </a:r>
                      <a:endParaRPr lang="en-US" sz="24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t>Show what can be done with an object</a:t>
                      </a:r>
                    </a:p>
                  </a:txBody>
                  <a:tcPr/>
                </a:tc>
              </a:tr>
              <a:tr h="370840">
                <a:tc>
                  <a:txBody>
                    <a:bodyPr/>
                    <a:lstStyle/>
                    <a:p>
                      <a:r>
                        <a:rPr lang="en-US" sz="2400" dirty="0" smtClean="0"/>
                        <a:t>Get-</a:t>
                      </a:r>
                      <a:r>
                        <a:rPr lang="en-US" sz="2400" dirty="0" err="1" smtClean="0"/>
                        <a:t>PSDrive</a:t>
                      </a:r>
                      <a:endParaRPr lang="en-US" sz="24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t>Shows what object stores are available</a:t>
                      </a:r>
                    </a:p>
                  </a:txBody>
                  <a:tcPr/>
                </a:tc>
              </a:tr>
            </a:tbl>
          </a:graphicData>
        </a:graphic>
      </p:graphicFrame>
      <p:sp>
        <p:nvSpPr>
          <p:cNvPr id="29697" name="Title 1"/>
          <p:cNvSpPr>
            <a:spLocks noGrp="1"/>
          </p:cNvSpPr>
          <p:nvPr>
            <p:ph type="title"/>
          </p:nvPr>
        </p:nvSpPr>
        <p:spPr/>
        <p:txBody>
          <a:bodyPr/>
          <a:lstStyle/>
          <a:p>
            <a:pPr eaLnBrk="1" hangingPunct="1"/>
            <a:r>
              <a:rPr lang="en-US" smtClean="0"/>
              <a:t>Utilities - Discovery</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ctrTitle"/>
          </p:nvPr>
        </p:nvSpPr>
        <p:spPr/>
        <p:txBody>
          <a:bodyPr/>
          <a:lstStyle/>
          <a:p>
            <a:pPr eaLnBrk="1" hangingPunct="1"/>
            <a:r>
              <a:rPr lang="en-US" smtClean="0"/>
              <a:t>Discovery Utilities</a:t>
            </a:r>
          </a:p>
        </p:txBody>
      </p:sp>
      <p:sp>
        <p:nvSpPr>
          <p:cNvPr id="3" name="Subtitle 2"/>
          <p:cNvSpPr>
            <a:spLocks noGrp="1"/>
          </p:cNvSpPr>
          <p:nvPr>
            <p:ph type="subTitle" idx="1"/>
          </p:nvPr>
        </p:nvSpPr>
        <p:spPr>
          <a:xfrm>
            <a:off x="1368425" y="4344988"/>
            <a:ext cx="7043738" cy="1530350"/>
          </a:xfrm>
        </p:spPr>
        <p:txBody>
          <a:bodyPr/>
          <a:lstStyle/>
          <a:p>
            <a:pPr eaLnBrk="1" hangingPunct="1">
              <a:defRPr/>
            </a:pPr>
            <a:r>
              <a:rPr lang="en-US" dirty="0" smtClean="0"/>
              <a:t>Lee Holmes</a:t>
            </a:r>
          </a:p>
          <a:p>
            <a:pPr eaLnBrk="1" hangingPunct="1">
              <a:defRPr/>
            </a:pPr>
            <a:r>
              <a:rPr lang="en-US" dirty="0" smtClean="0"/>
              <a:t>Software Design Engineer</a:t>
            </a:r>
          </a:p>
          <a:p>
            <a:pPr eaLnBrk="1" hangingPunct="1">
              <a:defRPr/>
            </a:pPr>
            <a:r>
              <a:rPr lang="en-US" dirty="0" smtClean="0"/>
              <a:t>Windows PowerShell</a:t>
            </a:r>
            <a:endParaRPr lang="en-US" dirty="0"/>
          </a:p>
        </p:txBody>
      </p:sp>
      <p:sp>
        <p:nvSpPr>
          <p:cNvPr id="4" name="Text Placeholder 3"/>
          <p:cNvSpPr>
            <a:spLocks noGrp="1"/>
          </p:cNvSpPr>
          <p:nvPr>
            <p:ph type="body" sz="quarter" idx="10"/>
          </p:nvPr>
        </p:nvSpPr>
        <p:spPr/>
        <p:txBody>
          <a:bodyPr/>
          <a:lstStyle/>
          <a:p>
            <a:pPr eaLnBrk="1" hangingPunct="1">
              <a:defRPr/>
            </a:pPr>
            <a:r>
              <a:rPr/>
              <a:t>demo </a:t>
            </a:r>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539750" y="1600200"/>
          <a:ext cx="8247990" cy="4023360"/>
        </p:xfrm>
        <a:graphic>
          <a:graphicData uri="http://schemas.openxmlformats.org/drawingml/2006/table">
            <a:tbl>
              <a:tblPr firstRow="1" bandRow="1">
                <a:tableStyleId>{5C22544A-7EE6-4342-B048-85BDC9FD1C3A}</a:tableStyleId>
              </a:tblPr>
              <a:tblGrid>
                <a:gridCol w="1799689"/>
                <a:gridCol w="6448301"/>
              </a:tblGrid>
              <a:tr h="370840">
                <a:tc>
                  <a:txBody>
                    <a:bodyPr/>
                    <a:lstStyle/>
                    <a:p>
                      <a:r>
                        <a:rPr lang="en-US" sz="2400" dirty="0" smtClean="0"/>
                        <a:t>Command</a:t>
                      </a:r>
                      <a:endParaRPr lang="en-US" sz="2400" dirty="0"/>
                    </a:p>
                  </a:txBody>
                  <a:tcPr/>
                </a:tc>
                <a:tc>
                  <a:txBody>
                    <a:bodyPr/>
                    <a:lstStyle/>
                    <a:p>
                      <a:r>
                        <a:rPr lang="en-US" sz="2400" dirty="0" smtClean="0"/>
                        <a:t>Action</a:t>
                      </a:r>
                      <a:endParaRPr lang="en-US" sz="2400" dirty="0"/>
                    </a:p>
                  </a:txBody>
                  <a:tcPr/>
                </a:tc>
              </a:tr>
              <a:tr h="370840">
                <a:tc>
                  <a:txBody>
                    <a:bodyPr/>
                    <a:lstStyle/>
                    <a:p>
                      <a:r>
                        <a:rPr lang="en-US" sz="2400" dirty="0" smtClean="0"/>
                        <a:t>Compare</a:t>
                      </a:r>
                      <a:endParaRPr lang="en-US" sz="2400" dirty="0"/>
                    </a:p>
                  </a:txBody>
                  <a:tcPr/>
                </a:tc>
                <a:tc>
                  <a:txBody>
                    <a:bodyPr/>
                    <a:lstStyle/>
                    <a:p>
                      <a:r>
                        <a:rPr lang="en-US" sz="2400" dirty="0" smtClean="0"/>
                        <a:t>Compare</a:t>
                      </a:r>
                      <a:r>
                        <a:rPr lang="en-US" sz="2400" baseline="0" dirty="0" smtClean="0"/>
                        <a:t> 2 sets of objects</a:t>
                      </a:r>
                      <a:endParaRPr lang="en-US" sz="2400" dirty="0"/>
                    </a:p>
                  </a:txBody>
                  <a:tcPr/>
                </a:tc>
              </a:tr>
              <a:tr h="370840">
                <a:tc>
                  <a:txBody>
                    <a:bodyPr/>
                    <a:lstStyle/>
                    <a:p>
                      <a:r>
                        <a:rPr lang="en-US" sz="2400" dirty="0" smtClean="0"/>
                        <a:t>Group</a:t>
                      </a:r>
                      <a:endParaRPr lang="en-US" sz="2400" dirty="0"/>
                    </a:p>
                  </a:txBody>
                  <a:tcPr/>
                </a:tc>
                <a:tc>
                  <a:txBody>
                    <a:bodyPr/>
                    <a:lstStyle/>
                    <a:p>
                      <a:r>
                        <a:rPr lang="en-US" sz="2400" dirty="0" smtClean="0"/>
                        <a:t>Split</a:t>
                      </a:r>
                      <a:r>
                        <a:rPr lang="en-US" sz="2400" baseline="0" dirty="0" smtClean="0"/>
                        <a:t> a set of objects into groups</a:t>
                      </a:r>
                      <a:endParaRPr lang="en-US" sz="2400" dirty="0"/>
                    </a:p>
                  </a:txBody>
                  <a:tcPr/>
                </a:tc>
              </a:tr>
              <a:tr h="370840">
                <a:tc>
                  <a:txBody>
                    <a:bodyPr/>
                    <a:lstStyle/>
                    <a:p>
                      <a:r>
                        <a:rPr lang="en-US" sz="2400" dirty="0" smtClean="0"/>
                        <a:t>Measure</a:t>
                      </a:r>
                      <a:endParaRPr lang="en-US" sz="2400" dirty="0"/>
                    </a:p>
                  </a:txBody>
                  <a:tcPr/>
                </a:tc>
                <a:tc>
                  <a:txBody>
                    <a:bodyPr/>
                    <a:lstStyle/>
                    <a:p>
                      <a:r>
                        <a:rPr lang="en-US" sz="2400" dirty="0" smtClean="0"/>
                        <a:t>Measure some property of a set of objects</a:t>
                      </a:r>
                      <a:endParaRPr lang="en-US" sz="2400" dirty="0"/>
                    </a:p>
                  </a:txBody>
                  <a:tcPr/>
                </a:tc>
              </a:tr>
              <a:tr h="370840">
                <a:tc>
                  <a:txBody>
                    <a:bodyPr/>
                    <a:lstStyle/>
                    <a:p>
                      <a:r>
                        <a:rPr lang="en-US" sz="2400" dirty="0" smtClean="0"/>
                        <a:t>Select</a:t>
                      </a:r>
                      <a:endParaRPr lang="en-US" sz="2400" dirty="0"/>
                    </a:p>
                  </a:txBody>
                  <a:tcPr/>
                </a:tc>
                <a:tc>
                  <a:txBody>
                    <a:bodyPr/>
                    <a:lstStyle/>
                    <a:p>
                      <a:r>
                        <a:rPr lang="en-US" sz="2400" dirty="0" smtClean="0"/>
                        <a:t>Select a set of properties from a set of objects</a:t>
                      </a:r>
                      <a:endParaRPr lang="en-US" sz="2400" dirty="0"/>
                    </a:p>
                  </a:txBody>
                  <a:tcPr/>
                </a:tc>
              </a:tr>
              <a:tr h="370840">
                <a:tc>
                  <a:txBody>
                    <a:bodyPr/>
                    <a:lstStyle/>
                    <a:p>
                      <a:r>
                        <a:rPr lang="en-US" sz="2400" dirty="0" smtClean="0"/>
                        <a:t>Sort</a:t>
                      </a:r>
                      <a:endParaRPr lang="en-US" sz="24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t>Sort objects</a:t>
                      </a:r>
                    </a:p>
                  </a:txBody>
                  <a:tcPr/>
                </a:tc>
              </a:tr>
              <a:tr h="370840">
                <a:tc>
                  <a:txBody>
                    <a:bodyPr/>
                    <a:lstStyle/>
                    <a:p>
                      <a:r>
                        <a:rPr lang="en-US" sz="2400" dirty="0" smtClean="0"/>
                        <a:t>Tee</a:t>
                      </a:r>
                      <a:endParaRPr lang="en-US" sz="24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t>Make a copy of a set of objects</a:t>
                      </a:r>
                    </a:p>
                  </a:txBody>
                  <a:tcPr/>
                </a:tc>
              </a:tr>
              <a:tr h="370840">
                <a:tc>
                  <a:txBody>
                    <a:bodyPr/>
                    <a:lstStyle/>
                    <a:p>
                      <a:r>
                        <a:rPr lang="en-US" sz="2400" dirty="0" smtClean="0"/>
                        <a:t>Where</a:t>
                      </a:r>
                      <a:endParaRPr lang="en-US" sz="24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t>Select a subset of objects</a:t>
                      </a:r>
                    </a:p>
                  </a:txBody>
                  <a:tcPr/>
                </a:tc>
              </a:tr>
            </a:tbl>
          </a:graphicData>
        </a:graphic>
      </p:graphicFrame>
      <p:sp>
        <p:nvSpPr>
          <p:cNvPr id="32769" name="Title 1"/>
          <p:cNvSpPr>
            <a:spLocks noGrp="1"/>
          </p:cNvSpPr>
          <p:nvPr>
            <p:ph type="title"/>
          </p:nvPr>
        </p:nvSpPr>
        <p:spPr/>
        <p:txBody>
          <a:bodyPr>
            <a:normAutofit/>
          </a:bodyPr>
          <a:lstStyle/>
          <a:p>
            <a:pPr eaLnBrk="1" hangingPunct="1"/>
            <a:r>
              <a:rPr lang="en-US" smtClean="0"/>
              <a:t>Utilities – Object Manipulation</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ctrTitle"/>
          </p:nvPr>
        </p:nvSpPr>
        <p:spPr/>
        <p:txBody>
          <a:bodyPr/>
          <a:lstStyle/>
          <a:p>
            <a:pPr eaLnBrk="1" hangingPunct="1"/>
            <a:r>
              <a:rPr lang="en-US" smtClean="0"/>
              <a:t>Object Manipulations Utilities</a:t>
            </a:r>
          </a:p>
        </p:txBody>
      </p:sp>
      <p:sp>
        <p:nvSpPr>
          <p:cNvPr id="3" name="Subtitle 2"/>
          <p:cNvSpPr>
            <a:spLocks noGrp="1"/>
          </p:cNvSpPr>
          <p:nvPr>
            <p:ph type="subTitle" idx="1"/>
          </p:nvPr>
        </p:nvSpPr>
        <p:spPr>
          <a:xfrm>
            <a:off x="1368425" y="4344988"/>
            <a:ext cx="7043738" cy="1530350"/>
          </a:xfrm>
        </p:spPr>
        <p:txBody>
          <a:bodyPr/>
          <a:lstStyle/>
          <a:p>
            <a:pPr eaLnBrk="1" hangingPunct="1">
              <a:defRPr/>
            </a:pPr>
            <a:r>
              <a:rPr lang="en-US" dirty="0" smtClean="0"/>
              <a:t>Lee Holmes</a:t>
            </a:r>
          </a:p>
          <a:p>
            <a:pPr eaLnBrk="1" hangingPunct="1">
              <a:defRPr/>
            </a:pPr>
            <a:r>
              <a:rPr lang="en-US" dirty="0" smtClean="0"/>
              <a:t>Software Design Engineer</a:t>
            </a:r>
          </a:p>
          <a:p>
            <a:pPr eaLnBrk="1" hangingPunct="1">
              <a:defRPr/>
            </a:pPr>
            <a:r>
              <a:rPr lang="en-US" dirty="0" smtClean="0"/>
              <a:t>Windows PowerShell</a:t>
            </a:r>
            <a:endParaRPr lang="en-US" dirty="0"/>
          </a:p>
        </p:txBody>
      </p:sp>
      <p:sp>
        <p:nvSpPr>
          <p:cNvPr id="4" name="Text Placeholder 3"/>
          <p:cNvSpPr>
            <a:spLocks noGrp="1"/>
          </p:cNvSpPr>
          <p:nvPr>
            <p:ph type="body" sz="quarter" idx="10"/>
          </p:nvPr>
        </p:nvSpPr>
        <p:spPr/>
        <p:txBody>
          <a:bodyPr/>
          <a:lstStyle/>
          <a:p>
            <a:pPr eaLnBrk="1" hangingPunct="1">
              <a:defRPr/>
            </a:pPr>
            <a:r>
              <a:rPr/>
              <a:t>demo </a:t>
            </a:r>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539750" y="1600200"/>
          <a:ext cx="8048626" cy="4851400"/>
        </p:xfrm>
        <a:graphic>
          <a:graphicData uri="http://schemas.openxmlformats.org/drawingml/2006/table">
            <a:tbl>
              <a:tblPr firstRow="1" bandRow="1">
                <a:tableStyleId>{5C22544A-7EE6-4342-B048-85BDC9FD1C3A}</a:tableStyleId>
              </a:tblPr>
              <a:tblGrid>
                <a:gridCol w="2310328"/>
                <a:gridCol w="5738298"/>
              </a:tblGrid>
              <a:tr h="370840">
                <a:tc>
                  <a:txBody>
                    <a:bodyPr/>
                    <a:lstStyle/>
                    <a:p>
                      <a:r>
                        <a:rPr lang="en-US" dirty="0" smtClean="0"/>
                        <a:t>Commands</a:t>
                      </a:r>
                      <a:endParaRPr lang="en-US" dirty="0"/>
                    </a:p>
                  </a:txBody>
                  <a:tcPr/>
                </a:tc>
                <a:tc>
                  <a:txBody>
                    <a:bodyPr/>
                    <a:lstStyle/>
                    <a:p>
                      <a:r>
                        <a:rPr lang="en-US" dirty="0" smtClean="0"/>
                        <a:t>Functions</a:t>
                      </a:r>
                      <a:endParaRPr lang="en-US" dirty="0"/>
                    </a:p>
                  </a:txBody>
                  <a:tcPr/>
                </a:tc>
              </a:tr>
              <a:tr h="370840">
                <a:tc>
                  <a:txBody>
                    <a:bodyPr/>
                    <a:lstStyle/>
                    <a:p>
                      <a:r>
                        <a:rPr lang="en-US" dirty="0" smtClean="0"/>
                        <a:t>Format</a:t>
                      </a:r>
                    </a:p>
                    <a:p>
                      <a:r>
                        <a:rPr lang="en-US" dirty="0" smtClean="0"/>
                        <a:t>    -Custom</a:t>
                      </a:r>
                      <a:br>
                        <a:rPr lang="en-US" dirty="0" smtClean="0"/>
                      </a:br>
                      <a:r>
                        <a:rPr lang="en-US" baseline="0" dirty="0" smtClean="0"/>
                        <a:t>    -List</a:t>
                      </a:r>
                    </a:p>
                    <a:p>
                      <a:r>
                        <a:rPr lang="en-US" baseline="0" dirty="0" smtClean="0"/>
                        <a:t>    -Table</a:t>
                      </a:r>
                    </a:p>
                    <a:p>
                      <a:r>
                        <a:rPr lang="en-US" baseline="0" dirty="0" smtClean="0"/>
                        <a:t>    -Wide</a:t>
                      </a:r>
                      <a:endParaRPr lang="en-US" dirty="0"/>
                    </a:p>
                  </a:txBody>
                  <a:tcPr/>
                </a:tc>
                <a:tc>
                  <a:txBody>
                    <a:bodyPr/>
                    <a:lstStyle/>
                    <a:p>
                      <a:r>
                        <a:rPr lang="en-US" dirty="0" smtClean="0"/>
                        <a:t>Convert objects into</a:t>
                      </a:r>
                      <a:r>
                        <a:rPr lang="en-US" baseline="0" dirty="0" smtClean="0"/>
                        <a:t> formatting records</a:t>
                      </a:r>
                      <a:endParaRPr lang="en-US" dirty="0"/>
                    </a:p>
                  </a:txBody>
                  <a:tcPr/>
                </a:tc>
              </a:tr>
              <a:tr h="370840">
                <a:tc>
                  <a:txBody>
                    <a:bodyPr/>
                    <a:lstStyle/>
                    <a:p>
                      <a:r>
                        <a:rPr lang="en-US" dirty="0" smtClean="0"/>
                        <a:t>Out</a:t>
                      </a:r>
                    </a:p>
                    <a:p>
                      <a:r>
                        <a:rPr lang="en-US" dirty="0" smtClean="0"/>
                        <a:t>    -File</a:t>
                      </a:r>
                    </a:p>
                    <a:p>
                      <a:r>
                        <a:rPr lang="en-US" dirty="0" smtClean="0"/>
                        <a:t>    -Host</a:t>
                      </a:r>
                    </a:p>
                    <a:p>
                      <a:r>
                        <a:rPr lang="en-US" baseline="0" dirty="0" smtClean="0"/>
                        <a:t>    -Printer</a:t>
                      </a:r>
                    </a:p>
                    <a:p>
                      <a:r>
                        <a:rPr lang="en-US" baseline="0" dirty="0" smtClean="0"/>
                        <a:t>    -String</a:t>
                      </a:r>
                      <a:endParaRPr lang="en-US" dirty="0"/>
                    </a:p>
                  </a:txBody>
                  <a:tcPr/>
                </a:tc>
                <a:tc>
                  <a:txBody>
                    <a:bodyPr/>
                    <a:lstStyle/>
                    <a:p>
                      <a:r>
                        <a:rPr lang="en-US" dirty="0" smtClean="0"/>
                        <a:t>Convert</a:t>
                      </a:r>
                      <a:r>
                        <a:rPr lang="en-US" baseline="0" dirty="0" smtClean="0"/>
                        <a:t> formatting records into output-specific directives.</a:t>
                      </a:r>
                      <a:endParaRPr lang="en-US" dirty="0"/>
                    </a:p>
                  </a:txBody>
                  <a:tcPr/>
                </a:tc>
              </a:tr>
              <a:tr h="370840">
                <a:tc>
                  <a:txBody>
                    <a:bodyPr/>
                    <a:lstStyle/>
                    <a:p>
                      <a:r>
                        <a:rPr lang="en-US" dirty="0" smtClean="0"/>
                        <a:t>Export/Import</a:t>
                      </a:r>
                    </a:p>
                    <a:p>
                      <a:r>
                        <a:rPr lang="en-US" dirty="0" smtClean="0"/>
                        <a:t>    -</a:t>
                      </a:r>
                      <a:r>
                        <a:rPr lang="en-US" dirty="0" err="1" smtClean="0"/>
                        <a:t>CliXML</a:t>
                      </a:r>
                      <a:endParaRPr lang="en-US" dirty="0" smtClean="0"/>
                    </a:p>
                    <a:p>
                      <a:r>
                        <a:rPr lang="en-US" baseline="0" dirty="0" smtClean="0"/>
                        <a:t>    -CSV</a:t>
                      </a:r>
                      <a:endParaRPr lang="en-US" dirty="0"/>
                    </a:p>
                  </a:txBody>
                  <a:tcPr/>
                </a:tc>
                <a:tc>
                  <a:txBody>
                    <a:bodyPr/>
                    <a:lstStyle/>
                    <a:p>
                      <a:r>
                        <a:rPr lang="en-US" dirty="0" smtClean="0"/>
                        <a:t>Converts</a:t>
                      </a:r>
                      <a:r>
                        <a:rPr lang="en-US" baseline="0" dirty="0" smtClean="0"/>
                        <a:t> objects into and out of file formats</a:t>
                      </a:r>
                      <a:endParaRPr lang="en-US" dirty="0"/>
                    </a:p>
                  </a:txBody>
                  <a:tcPr/>
                </a:tc>
              </a:tr>
              <a:tr h="370840">
                <a:tc>
                  <a:txBody>
                    <a:bodyPr/>
                    <a:lstStyle/>
                    <a:p>
                      <a:r>
                        <a:rPr lang="en-US" dirty="0" err="1" smtClean="0"/>
                        <a:t>ConvertTo</a:t>
                      </a:r>
                      <a:endParaRPr lang="en-US" dirty="0" smtClean="0"/>
                    </a:p>
                    <a:p>
                      <a:r>
                        <a:rPr lang="en-US" dirty="0" smtClean="0"/>
                        <a:t>    -HTML</a:t>
                      </a:r>
                    </a:p>
                  </a:txBody>
                  <a:tcPr/>
                </a:tc>
                <a:tc>
                  <a:txBody>
                    <a:bodyPr/>
                    <a:lstStyle/>
                    <a:p>
                      <a:r>
                        <a:rPr lang="en-US" dirty="0" smtClean="0"/>
                        <a:t>Converts object into other objects</a:t>
                      </a:r>
                      <a:endParaRPr lang="en-US" dirty="0"/>
                    </a:p>
                  </a:txBody>
                  <a:tcPr/>
                </a:tc>
              </a:tr>
            </a:tbl>
          </a:graphicData>
        </a:graphic>
      </p:graphicFrame>
      <p:sp>
        <p:nvSpPr>
          <p:cNvPr id="36865" name="Title 1"/>
          <p:cNvSpPr>
            <a:spLocks noGrp="1"/>
          </p:cNvSpPr>
          <p:nvPr>
            <p:ph type="title"/>
          </p:nvPr>
        </p:nvSpPr>
        <p:spPr/>
        <p:txBody>
          <a:bodyPr/>
          <a:lstStyle/>
          <a:p>
            <a:pPr eaLnBrk="1" hangingPunct="1"/>
            <a:r>
              <a:rPr lang="en-US" smtClean="0"/>
              <a:t>Transformation and Output</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ctrTitle"/>
          </p:nvPr>
        </p:nvSpPr>
        <p:spPr/>
        <p:txBody>
          <a:bodyPr/>
          <a:lstStyle/>
          <a:p>
            <a:pPr eaLnBrk="1" hangingPunct="1"/>
            <a:r>
              <a:rPr lang="en-US" smtClean="0"/>
              <a:t>Transformation and Output Utilities</a:t>
            </a:r>
          </a:p>
        </p:txBody>
      </p:sp>
      <p:sp>
        <p:nvSpPr>
          <p:cNvPr id="3" name="Subtitle 2"/>
          <p:cNvSpPr>
            <a:spLocks noGrp="1"/>
          </p:cNvSpPr>
          <p:nvPr>
            <p:ph type="subTitle" idx="1"/>
          </p:nvPr>
        </p:nvSpPr>
        <p:spPr>
          <a:xfrm>
            <a:off x="1368425" y="4344988"/>
            <a:ext cx="7043738" cy="1530350"/>
          </a:xfrm>
        </p:spPr>
        <p:txBody>
          <a:bodyPr/>
          <a:lstStyle/>
          <a:p>
            <a:pPr eaLnBrk="1" hangingPunct="1">
              <a:defRPr/>
            </a:pPr>
            <a:r>
              <a:rPr lang="en-US" dirty="0" smtClean="0"/>
              <a:t>Lee Holmes</a:t>
            </a:r>
          </a:p>
          <a:p>
            <a:pPr eaLnBrk="1" hangingPunct="1">
              <a:defRPr/>
            </a:pPr>
            <a:r>
              <a:rPr lang="en-US" dirty="0" smtClean="0"/>
              <a:t>Software Design Engineer</a:t>
            </a:r>
          </a:p>
          <a:p>
            <a:pPr eaLnBrk="1" hangingPunct="1">
              <a:defRPr/>
            </a:pPr>
            <a:r>
              <a:rPr lang="en-US" dirty="0" smtClean="0"/>
              <a:t>Windows PowerShell</a:t>
            </a:r>
            <a:endParaRPr lang="en-US" dirty="0"/>
          </a:p>
        </p:txBody>
      </p:sp>
      <p:sp>
        <p:nvSpPr>
          <p:cNvPr id="4" name="Text Placeholder 3"/>
          <p:cNvSpPr>
            <a:spLocks noGrp="1"/>
          </p:cNvSpPr>
          <p:nvPr>
            <p:ph type="body" sz="quarter" idx="10"/>
          </p:nvPr>
        </p:nvSpPr>
        <p:spPr/>
        <p:txBody>
          <a:bodyPr/>
          <a:lstStyle/>
          <a:p>
            <a:pPr eaLnBrk="1" hangingPunct="1">
              <a:defRPr/>
            </a:pPr>
            <a:r>
              <a:rPr/>
              <a:t>demo </a:t>
            </a:r>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3" name="Rectangle 3"/>
          <p:cNvSpPr>
            <a:spLocks noGrp="1" noChangeArrowheads="1"/>
          </p:cNvSpPr>
          <p:nvPr>
            <p:ph idx="1"/>
          </p:nvPr>
        </p:nvSpPr>
        <p:spPr>
          <a:xfrm>
            <a:off x="381000" y="1322388"/>
            <a:ext cx="8382000" cy="4578350"/>
          </a:xfrm>
        </p:spPr>
        <p:txBody>
          <a:bodyPr>
            <a:normAutofit/>
          </a:bodyPr>
          <a:lstStyle/>
          <a:p>
            <a:pPr eaLnBrk="1" hangingPunct="1">
              <a:lnSpc>
                <a:spcPct val="80000"/>
              </a:lnSpc>
              <a:defRPr/>
            </a:pPr>
            <a:r>
              <a:rPr lang="en-US" sz="2700" dirty="0" smtClean="0"/>
              <a:t>PowerShell provides native access to any .NET class</a:t>
            </a:r>
          </a:p>
          <a:p>
            <a:pPr eaLnBrk="1" hangingPunct="1">
              <a:lnSpc>
                <a:spcPct val="80000"/>
              </a:lnSpc>
              <a:defRPr/>
            </a:pPr>
            <a:r>
              <a:rPr lang="en-US" sz="2700" dirty="0" smtClean="0"/>
              <a:t>Create any object</a:t>
            </a:r>
          </a:p>
          <a:p>
            <a:pPr lvl="1" eaLnBrk="1" hangingPunct="1">
              <a:lnSpc>
                <a:spcPct val="80000"/>
              </a:lnSpc>
              <a:defRPr/>
            </a:pPr>
            <a:r>
              <a:rPr lang="en-US" sz="2000" dirty="0" smtClean="0"/>
              <a:t>[</a:t>
            </a:r>
            <a:r>
              <a:rPr lang="en-US" sz="2000" dirty="0" err="1" smtClean="0"/>
              <a:t>reflection.assembly</a:t>
            </a:r>
            <a:r>
              <a:rPr lang="en-US" sz="2000" dirty="0" smtClean="0"/>
              <a:t>]::</a:t>
            </a:r>
            <a:r>
              <a:rPr lang="en-US" sz="2000" dirty="0" err="1" smtClean="0"/>
              <a:t>LoadWithPartialName</a:t>
            </a:r>
            <a:r>
              <a:rPr lang="en-US" sz="2000" dirty="0" smtClean="0"/>
              <a:t>("</a:t>
            </a:r>
            <a:r>
              <a:rPr lang="en-US" sz="2000" dirty="0" err="1" smtClean="0"/>
              <a:t>System.Windows.Forms</a:t>
            </a:r>
            <a:r>
              <a:rPr lang="en-US" sz="2000" dirty="0" smtClean="0"/>
              <a:t>")</a:t>
            </a:r>
          </a:p>
          <a:p>
            <a:pPr lvl="1" eaLnBrk="1" hangingPunct="1">
              <a:lnSpc>
                <a:spcPct val="80000"/>
              </a:lnSpc>
              <a:defRPr/>
            </a:pPr>
            <a:r>
              <a:rPr lang="en-US" sz="2000" dirty="0" smtClean="0"/>
              <a:t>$d = New-Object </a:t>
            </a:r>
            <a:r>
              <a:rPr lang="en-US" sz="2000" dirty="0" err="1" smtClean="0"/>
              <a:t>System.DateTime</a:t>
            </a:r>
            <a:r>
              <a:rPr lang="en-US" sz="2000" dirty="0" smtClean="0"/>
              <a:t> 2006,12,25</a:t>
            </a:r>
            <a:endParaRPr lang="en-US" sz="2700" dirty="0" smtClean="0"/>
          </a:p>
          <a:p>
            <a:pPr eaLnBrk="1" hangingPunct="1">
              <a:lnSpc>
                <a:spcPct val="80000"/>
              </a:lnSpc>
              <a:defRPr/>
            </a:pPr>
            <a:r>
              <a:rPr lang="en-US" sz="2700" dirty="0" smtClean="0"/>
              <a:t>Access Properties/Invoke Methods</a:t>
            </a:r>
          </a:p>
          <a:p>
            <a:pPr lvl="1" eaLnBrk="1" hangingPunct="1">
              <a:lnSpc>
                <a:spcPct val="80000"/>
              </a:lnSpc>
              <a:defRPr/>
            </a:pPr>
            <a:r>
              <a:rPr lang="en-US" sz="2000" dirty="0" smtClean="0"/>
              <a:t>$</a:t>
            </a:r>
            <a:r>
              <a:rPr lang="en-US" sz="2000" dirty="0" err="1" smtClean="0"/>
              <a:t>d.DayOfWeek</a:t>
            </a:r>
            <a:endParaRPr lang="en-US" sz="2000" dirty="0" smtClean="0"/>
          </a:p>
          <a:p>
            <a:pPr lvl="1" eaLnBrk="1" hangingPunct="1">
              <a:lnSpc>
                <a:spcPct val="80000"/>
              </a:lnSpc>
              <a:defRPr/>
            </a:pPr>
            <a:r>
              <a:rPr lang="en-US" sz="2000" dirty="0" smtClean="0"/>
              <a:t>$</a:t>
            </a:r>
            <a:r>
              <a:rPr lang="en-US" sz="2000" dirty="0" err="1" smtClean="0"/>
              <a:t>d.AddDays</a:t>
            </a:r>
            <a:r>
              <a:rPr lang="en-US" sz="2000" dirty="0" smtClean="0"/>
              <a:t>(-30)</a:t>
            </a:r>
          </a:p>
          <a:p>
            <a:pPr eaLnBrk="1" hangingPunct="1">
              <a:lnSpc>
                <a:spcPct val="80000"/>
              </a:lnSpc>
              <a:defRPr/>
            </a:pPr>
            <a:r>
              <a:rPr lang="en-US" sz="2700" dirty="0" smtClean="0"/>
              <a:t>Access Statics</a:t>
            </a:r>
          </a:p>
          <a:p>
            <a:pPr lvl="1" eaLnBrk="1" hangingPunct="1">
              <a:lnSpc>
                <a:spcPct val="80000"/>
              </a:lnSpc>
              <a:defRPr/>
            </a:pPr>
            <a:r>
              <a:rPr lang="en-US" sz="2000" dirty="0" smtClean="0"/>
              <a:t>[</a:t>
            </a:r>
            <a:r>
              <a:rPr lang="en-US" sz="2000" dirty="0" err="1" smtClean="0"/>
              <a:t>DateTime</a:t>
            </a:r>
            <a:r>
              <a:rPr lang="en-US" sz="2000" dirty="0" smtClean="0"/>
              <a:t>]::Now</a:t>
            </a:r>
          </a:p>
          <a:p>
            <a:pPr lvl="1" eaLnBrk="1" hangingPunct="1">
              <a:lnSpc>
                <a:spcPct val="80000"/>
              </a:lnSpc>
              <a:defRPr/>
            </a:pPr>
            <a:r>
              <a:rPr lang="en-US" sz="2000" dirty="0" smtClean="0"/>
              <a:t>[</a:t>
            </a:r>
            <a:r>
              <a:rPr lang="en-US" sz="2000" dirty="0" err="1" smtClean="0"/>
              <a:t>DateTime</a:t>
            </a:r>
            <a:r>
              <a:rPr lang="en-US" sz="2000" dirty="0" smtClean="0"/>
              <a:t>]::</a:t>
            </a:r>
            <a:r>
              <a:rPr lang="en-US" sz="2000" dirty="0" err="1" smtClean="0"/>
              <a:t>IsLeapYear</a:t>
            </a:r>
            <a:r>
              <a:rPr lang="en-US" sz="2000" dirty="0" smtClean="0"/>
              <a:t>(2008</a:t>
            </a:r>
            <a:r>
              <a:rPr lang="en-US" sz="2000" dirty="0" smtClean="0">
                <a:effectLst>
                  <a:outerShdw blurRad="38100" dist="38100" dir="2700000" algn="tl">
                    <a:srgbClr val="000000"/>
                  </a:outerShdw>
                </a:effectLst>
              </a:rPr>
              <a:t>) </a:t>
            </a:r>
            <a:endParaRPr lang="en-US" dirty="0" smtClean="0">
              <a:effectLst>
                <a:outerShdw blurRad="38100" dist="38100" dir="2700000" algn="tl">
                  <a:srgbClr val="000000"/>
                </a:outerShdw>
              </a:effectLst>
            </a:endParaRPr>
          </a:p>
        </p:txBody>
      </p:sp>
      <p:sp>
        <p:nvSpPr>
          <p:cNvPr id="39937" name="Rectangle 2"/>
          <p:cNvSpPr>
            <a:spLocks noGrp="1" noChangeArrowheads="1"/>
          </p:cNvSpPr>
          <p:nvPr>
            <p:ph type="title"/>
          </p:nvPr>
        </p:nvSpPr>
        <p:spPr/>
        <p:txBody>
          <a:bodyPr/>
          <a:lstStyle/>
          <a:p>
            <a:pPr eaLnBrk="1" hangingPunct="1"/>
            <a:r>
              <a:rPr lang="en-US" smtClean="0"/>
              <a:t>Scripting with .NET</a:t>
            </a:r>
          </a:p>
        </p:txBody>
      </p:sp>
      <p:sp>
        <p:nvSpPr>
          <p:cNvPr id="517124" name="Text Box 4"/>
          <p:cNvSpPr txBox="1">
            <a:spLocks noChangeArrowheads="1"/>
          </p:cNvSpPr>
          <p:nvPr/>
        </p:nvSpPr>
        <p:spPr bwMode="invGray">
          <a:xfrm>
            <a:off x="447675" y="6018213"/>
            <a:ext cx="8164513" cy="708025"/>
          </a:xfrm>
          <a:prstGeom prst="rect">
            <a:avLst/>
          </a:prstGeom>
          <a:noFill/>
          <a:ln w="12700" algn="ctr">
            <a:noFill/>
            <a:miter lim="800000"/>
            <a:headEnd/>
            <a:tailEnd/>
          </a:ln>
          <a:effectLst/>
        </p:spPr>
        <p:txBody>
          <a:bodyPr lIns="91436" tIns="45718" rIns="91436" bIns="45718">
            <a:spAutoFit/>
          </a:bodyPr>
          <a:lstStyle/>
          <a:p>
            <a:pPr>
              <a:defRPr/>
            </a:pPr>
            <a:r>
              <a:rPr lang="en-US" sz="2000" i="1" dirty="0">
                <a:solidFill>
                  <a:schemeClr val="accent3"/>
                </a:solidFill>
                <a:cs typeface="+mn-cs"/>
              </a:rPr>
              <a:t>Allows </a:t>
            </a:r>
            <a:r>
              <a:rPr lang="en-US" sz="2000" i="1" dirty="0" err="1">
                <a:solidFill>
                  <a:schemeClr val="accent3"/>
                </a:solidFill>
                <a:cs typeface="+mn-cs"/>
              </a:rPr>
              <a:t>admins</a:t>
            </a:r>
            <a:r>
              <a:rPr lang="en-US" sz="2000" i="1" dirty="0">
                <a:solidFill>
                  <a:schemeClr val="accent3"/>
                </a:solidFill>
                <a:cs typeface="+mn-cs"/>
              </a:rPr>
              <a:t> to easily access and leverage a huge API set because of </a:t>
            </a:r>
            <a:r>
              <a:rPr lang="en-US" sz="2000" i="1" dirty="0" err="1">
                <a:solidFill>
                  <a:schemeClr val="accent3"/>
                </a:solidFill>
                <a:cs typeface="+mn-cs"/>
              </a:rPr>
              <a:t>scriptability</a:t>
            </a:r>
            <a:r>
              <a:rPr lang="en-US" sz="2000" i="1" dirty="0">
                <a:solidFill>
                  <a:schemeClr val="accent3"/>
                </a:solidFill>
                <a:cs typeface="+mn-cs"/>
              </a:rPr>
              <a:t>, utilities and formatting</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ctrTitle"/>
          </p:nvPr>
        </p:nvSpPr>
        <p:spPr/>
        <p:txBody>
          <a:bodyPr/>
          <a:lstStyle/>
          <a:p>
            <a:pPr eaLnBrk="1" hangingPunct="1"/>
            <a:r>
              <a:rPr lang="en-US" smtClean="0"/>
              <a:t>.Net Scripting</a:t>
            </a:r>
          </a:p>
        </p:txBody>
      </p:sp>
      <p:sp>
        <p:nvSpPr>
          <p:cNvPr id="3" name="Subtitle 2"/>
          <p:cNvSpPr>
            <a:spLocks noGrp="1"/>
          </p:cNvSpPr>
          <p:nvPr>
            <p:ph type="subTitle" idx="1"/>
          </p:nvPr>
        </p:nvSpPr>
        <p:spPr>
          <a:xfrm>
            <a:off x="1368425" y="4344988"/>
            <a:ext cx="7043738" cy="1530350"/>
          </a:xfrm>
        </p:spPr>
        <p:txBody>
          <a:bodyPr/>
          <a:lstStyle/>
          <a:p>
            <a:pPr eaLnBrk="1" hangingPunct="1">
              <a:defRPr/>
            </a:pPr>
            <a:r>
              <a:rPr lang="en-US" dirty="0" smtClean="0"/>
              <a:t>Lee Holmes</a:t>
            </a:r>
          </a:p>
          <a:p>
            <a:pPr eaLnBrk="1" hangingPunct="1">
              <a:defRPr/>
            </a:pPr>
            <a:r>
              <a:rPr lang="en-US" dirty="0" smtClean="0"/>
              <a:t>Software Design Engineer</a:t>
            </a:r>
          </a:p>
          <a:p>
            <a:pPr eaLnBrk="1" hangingPunct="1">
              <a:defRPr/>
            </a:pPr>
            <a:r>
              <a:rPr lang="en-US" dirty="0" smtClean="0"/>
              <a:t>Windows PowerShell</a:t>
            </a:r>
          </a:p>
          <a:p>
            <a:pPr eaLnBrk="1" hangingPunct="1">
              <a:defRPr/>
            </a:pPr>
            <a:endParaRPr lang="en-US" dirty="0"/>
          </a:p>
        </p:txBody>
      </p:sp>
      <p:sp>
        <p:nvSpPr>
          <p:cNvPr id="4" name="Text Placeholder 3"/>
          <p:cNvSpPr>
            <a:spLocks noGrp="1"/>
          </p:cNvSpPr>
          <p:nvPr>
            <p:ph type="body" sz="quarter" idx="10"/>
          </p:nvPr>
        </p:nvSpPr>
        <p:spPr/>
        <p:txBody>
          <a:bodyPr/>
          <a:lstStyle/>
          <a:p>
            <a:pPr eaLnBrk="1" hangingPunct="1">
              <a:defRPr/>
            </a:pPr>
            <a:r>
              <a:rPr/>
              <a:t>demo </a:t>
            </a:r>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81" name="Rectangle 5"/>
          <p:cNvSpPr>
            <a:spLocks noGrp="1" noChangeArrowheads="1"/>
          </p:cNvSpPr>
          <p:nvPr>
            <p:ph idx="1"/>
          </p:nvPr>
        </p:nvSpPr>
        <p:spPr>
          <a:xfrm>
            <a:off x="381000" y="1412875"/>
            <a:ext cx="8382000" cy="4754563"/>
          </a:xfrm>
        </p:spPr>
        <p:txBody>
          <a:bodyPr>
            <a:normAutofit fontScale="92500" lnSpcReduction="10000"/>
          </a:bodyPr>
          <a:lstStyle/>
          <a:p>
            <a:pPr eaLnBrk="1" hangingPunct="1">
              <a:defRPr/>
            </a:pPr>
            <a:r>
              <a:rPr lang="en-US" dirty="0" smtClean="0"/>
              <a:t>Access existing instrumentation</a:t>
            </a:r>
          </a:p>
          <a:p>
            <a:pPr lvl="1" eaLnBrk="1" hangingPunct="1">
              <a:defRPr/>
            </a:pPr>
            <a:r>
              <a:rPr lang="en-US" sz="3200" dirty="0" smtClean="0"/>
              <a:t>Bind to COM objects</a:t>
            </a:r>
          </a:p>
          <a:p>
            <a:pPr lvl="2" eaLnBrk="1" hangingPunct="1">
              <a:defRPr/>
            </a:pPr>
            <a:r>
              <a:rPr lang="en-US" dirty="0" smtClean="0"/>
              <a:t>$</a:t>
            </a:r>
            <a:r>
              <a:rPr lang="en-US" dirty="0" err="1" smtClean="0"/>
              <a:t>fso</a:t>
            </a:r>
            <a:r>
              <a:rPr lang="en-US" dirty="0" smtClean="0"/>
              <a:t> = New-Object -</a:t>
            </a:r>
            <a:r>
              <a:rPr lang="en-US" dirty="0" err="1" smtClean="0"/>
              <a:t>ComObject</a:t>
            </a:r>
            <a:r>
              <a:rPr lang="en-US" dirty="0" smtClean="0"/>
              <a:t> </a:t>
            </a:r>
            <a:r>
              <a:rPr lang="en-US" dirty="0" err="1" smtClean="0"/>
              <a:t>Scripting.FileSystemObject</a:t>
            </a:r>
            <a:endParaRPr lang="en-US" dirty="0" smtClean="0"/>
          </a:p>
          <a:p>
            <a:pPr lvl="2" eaLnBrk="1" hangingPunct="1">
              <a:defRPr/>
            </a:pPr>
            <a:r>
              <a:rPr lang="en-US" dirty="0" smtClean="0"/>
              <a:t>$m = [</a:t>
            </a:r>
            <a:r>
              <a:rPr lang="en-US" dirty="0" err="1" smtClean="0"/>
              <a:t>System.Runtime.InteropServices.Marshal</a:t>
            </a:r>
            <a:r>
              <a:rPr lang="en-US" dirty="0" smtClean="0"/>
              <a:t>]</a:t>
            </a:r>
          </a:p>
          <a:p>
            <a:pPr lvl="2" eaLnBrk="1" hangingPunct="1">
              <a:defRPr/>
            </a:pPr>
            <a:r>
              <a:rPr lang="en-US" dirty="0" smtClean="0"/>
              <a:t>$word = $m::</a:t>
            </a:r>
            <a:r>
              <a:rPr lang="en-US" dirty="0" err="1" smtClean="0"/>
              <a:t>GetActiveObject</a:t>
            </a:r>
            <a:r>
              <a:rPr lang="en-US" dirty="0" smtClean="0"/>
              <a:t>("</a:t>
            </a:r>
            <a:r>
              <a:rPr lang="en-US" dirty="0" err="1" smtClean="0"/>
              <a:t>Word.Application</a:t>
            </a:r>
            <a:r>
              <a:rPr lang="en-US" dirty="0" smtClean="0"/>
              <a:t>") </a:t>
            </a:r>
          </a:p>
          <a:p>
            <a:pPr lvl="1" eaLnBrk="1" hangingPunct="1">
              <a:defRPr/>
            </a:pPr>
            <a:r>
              <a:rPr lang="en-US" sz="3200" dirty="0" smtClean="0"/>
              <a:t>Invoke methods/access properties</a:t>
            </a:r>
          </a:p>
          <a:p>
            <a:pPr lvl="2" eaLnBrk="1" hangingPunct="1">
              <a:defRPr/>
            </a:pPr>
            <a:r>
              <a:rPr lang="en-US" dirty="0" smtClean="0"/>
              <a:t>$</a:t>
            </a:r>
            <a:r>
              <a:rPr lang="en-US" dirty="0" err="1" smtClean="0"/>
              <a:t>fso.GetDrive</a:t>
            </a:r>
            <a:r>
              <a:rPr lang="en-US" dirty="0" smtClean="0"/>
              <a:t>(“C:”)</a:t>
            </a:r>
          </a:p>
          <a:p>
            <a:pPr lvl="2" eaLnBrk="1" hangingPunct="1">
              <a:defRPr/>
            </a:pPr>
            <a:r>
              <a:rPr lang="en-US" dirty="0" smtClean="0"/>
              <a:t>$</a:t>
            </a:r>
            <a:r>
              <a:rPr lang="en-US" dirty="0" err="1" smtClean="0"/>
              <a:t>fso.VolumeName</a:t>
            </a:r>
            <a:r>
              <a:rPr lang="en-US" dirty="0" smtClean="0"/>
              <a:t> = “System Drive”</a:t>
            </a:r>
          </a:p>
          <a:p>
            <a:pPr eaLnBrk="1" hangingPunct="1">
              <a:defRPr/>
            </a:pPr>
            <a:r>
              <a:rPr lang="en-US" dirty="0" smtClean="0"/>
              <a:t>Manipulate and format results</a:t>
            </a:r>
          </a:p>
          <a:p>
            <a:pPr lvl="1" eaLnBrk="1" hangingPunct="1">
              <a:defRPr/>
            </a:pPr>
            <a:r>
              <a:rPr lang="en-US" sz="3200" dirty="0" smtClean="0"/>
              <a:t>Define and import custom </a:t>
            </a:r>
            <a:r>
              <a:rPr lang="en-US" sz="3200" dirty="0" err="1" smtClean="0"/>
              <a:t>formating</a:t>
            </a:r>
            <a:endParaRPr lang="en-US" sz="3200" dirty="0" smtClean="0"/>
          </a:p>
          <a:p>
            <a:pPr lvl="2" eaLnBrk="1" hangingPunct="1">
              <a:defRPr/>
            </a:pPr>
            <a:r>
              <a:rPr lang="en-US" dirty="0" smtClean="0"/>
              <a:t>Update-</a:t>
            </a:r>
            <a:r>
              <a:rPr lang="en-US" dirty="0" err="1" smtClean="0"/>
              <a:t>FormatData</a:t>
            </a:r>
            <a:r>
              <a:rPr lang="en-US" dirty="0" smtClean="0"/>
              <a:t>  Office.Word.Format.ps1xml</a:t>
            </a:r>
          </a:p>
          <a:p>
            <a:pPr lvl="2" eaLnBrk="1" hangingPunct="1">
              <a:defRPr/>
            </a:pPr>
            <a:r>
              <a:rPr lang="en-US" dirty="0" smtClean="0"/>
              <a:t>$</a:t>
            </a:r>
            <a:r>
              <a:rPr lang="en-US" dirty="0" err="1" smtClean="0"/>
              <a:t>word.RecentFiles </a:t>
            </a:r>
            <a:r>
              <a:rPr lang="en-US" dirty="0" smtClean="0"/>
              <a:t>| Sort name | Format-Table </a:t>
            </a:r>
          </a:p>
        </p:txBody>
      </p:sp>
      <p:sp>
        <p:nvSpPr>
          <p:cNvPr id="43009" name="Rectangle 4"/>
          <p:cNvSpPr>
            <a:spLocks noGrp="1" noChangeArrowheads="1"/>
          </p:cNvSpPr>
          <p:nvPr>
            <p:ph type="title"/>
          </p:nvPr>
        </p:nvSpPr>
        <p:spPr/>
        <p:txBody>
          <a:bodyPr/>
          <a:lstStyle/>
          <a:p>
            <a:pPr eaLnBrk="1" hangingPunct="1"/>
            <a:r>
              <a:rPr lang="en-US" smtClean="0"/>
              <a:t>Scripting with COM</a:t>
            </a:r>
          </a:p>
        </p:txBody>
      </p:sp>
      <p:sp>
        <p:nvSpPr>
          <p:cNvPr id="510982" name="Text Box 6"/>
          <p:cNvSpPr txBox="1">
            <a:spLocks noChangeArrowheads="1"/>
          </p:cNvSpPr>
          <p:nvPr/>
        </p:nvSpPr>
        <p:spPr bwMode="invGray">
          <a:xfrm>
            <a:off x="542925" y="6119813"/>
            <a:ext cx="7645400" cy="708025"/>
          </a:xfrm>
          <a:prstGeom prst="rect">
            <a:avLst/>
          </a:prstGeom>
          <a:noFill/>
          <a:ln w="12700" algn="ctr">
            <a:noFill/>
            <a:miter lim="800000"/>
            <a:headEnd/>
            <a:tailEnd/>
          </a:ln>
          <a:effectLst/>
        </p:spPr>
        <p:txBody>
          <a:bodyPr lIns="91436" tIns="45718" rIns="91436" bIns="45718">
            <a:spAutoFit/>
          </a:bodyPr>
          <a:lstStyle/>
          <a:p>
            <a:pPr>
              <a:defRPr/>
            </a:pPr>
            <a:r>
              <a:rPr lang="en-US" sz="2000" i="1" dirty="0">
                <a:solidFill>
                  <a:schemeClr val="accent3"/>
                </a:solidFill>
                <a:cs typeface="+mn-cs"/>
              </a:rPr>
              <a:t>Allows more simpler/more powerful COM scripts because of utilities and formatting</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4"/>
          <p:cNvSpPr>
            <a:spLocks noGrp="1"/>
          </p:cNvSpPr>
          <p:nvPr>
            <p:ph type="title"/>
          </p:nvPr>
        </p:nvSpPr>
        <p:spPr/>
        <p:txBody>
          <a:bodyPr/>
          <a:lstStyle/>
          <a:p>
            <a:pPr eaLnBrk="1" hangingPunct="1"/>
            <a:r>
              <a:rPr lang="en-US" dirty="0" smtClean="0"/>
              <a:t>Agenda</a:t>
            </a:r>
          </a:p>
        </p:txBody>
      </p:sp>
      <p:sp>
        <p:nvSpPr>
          <p:cNvPr id="20482" name="Text Placeholder 5"/>
          <p:cNvSpPr>
            <a:spLocks noGrp="1"/>
          </p:cNvSpPr>
          <p:nvPr>
            <p:ph type="body" sz="quarter" idx="10"/>
          </p:nvPr>
        </p:nvSpPr>
        <p:spPr>
          <a:xfrm>
            <a:off x="381000" y="1411288"/>
            <a:ext cx="8382000" cy="2413000"/>
          </a:xfrm>
        </p:spPr>
        <p:txBody>
          <a:bodyPr/>
          <a:lstStyle/>
          <a:p>
            <a:pPr eaLnBrk="1" hangingPunct="1">
              <a:lnSpc>
                <a:spcPct val="80000"/>
              </a:lnSpc>
            </a:pPr>
            <a:r>
              <a:rPr lang="en-US" dirty="0" smtClean="0"/>
              <a:t>Introduce </a:t>
            </a:r>
            <a:r>
              <a:rPr lang="en-US" dirty="0" err="1" smtClean="0"/>
              <a:t>PowerShell</a:t>
            </a:r>
            <a:endParaRPr lang="en-US" dirty="0" smtClean="0"/>
          </a:p>
          <a:p>
            <a:pPr eaLnBrk="1" hangingPunct="1">
              <a:lnSpc>
                <a:spcPct val="80000"/>
              </a:lnSpc>
            </a:pPr>
            <a:r>
              <a:rPr lang="en-US" dirty="0" smtClean="0"/>
              <a:t>Learn to investigate and explore </a:t>
            </a:r>
            <a:r>
              <a:rPr lang="en-US" dirty="0" err="1" smtClean="0"/>
              <a:t>PowerShell</a:t>
            </a:r>
            <a:endParaRPr lang="en-US" dirty="0" smtClean="0"/>
          </a:p>
          <a:p>
            <a:pPr eaLnBrk="1" hangingPunct="1">
              <a:lnSpc>
                <a:spcPct val="80000"/>
              </a:lnSpc>
            </a:pPr>
            <a:r>
              <a:rPr lang="en-US" dirty="0" smtClean="0"/>
              <a:t>Write scripts using major management </a:t>
            </a:r>
            <a:r>
              <a:rPr lang="en-US" dirty="0" smtClean="0"/>
              <a:t>technologies.</a:t>
            </a: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ctrTitle"/>
          </p:nvPr>
        </p:nvSpPr>
        <p:spPr/>
        <p:txBody>
          <a:bodyPr/>
          <a:lstStyle/>
          <a:p>
            <a:pPr eaLnBrk="1" hangingPunct="1"/>
            <a:r>
              <a:rPr lang="en-US" smtClean="0"/>
              <a:t>Com Scripting</a:t>
            </a:r>
          </a:p>
        </p:txBody>
      </p:sp>
      <p:sp>
        <p:nvSpPr>
          <p:cNvPr id="3" name="Subtitle 2"/>
          <p:cNvSpPr>
            <a:spLocks noGrp="1"/>
          </p:cNvSpPr>
          <p:nvPr>
            <p:ph type="subTitle" idx="1"/>
          </p:nvPr>
        </p:nvSpPr>
        <p:spPr>
          <a:xfrm>
            <a:off x="1368425" y="4344988"/>
            <a:ext cx="7043738" cy="1530350"/>
          </a:xfrm>
        </p:spPr>
        <p:txBody>
          <a:bodyPr/>
          <a:lstStyle/>
          <a:p>
            <a:pPr eaLnBrk="1" hangingPunct="1">
              <a:defRPr/>
            </a:pPr>
            <a:r>
              <a:rPr lang="en-US" dirty="0" smtClean="0"/>
              <a:t>Lee Holmes</a:t>
            </a:r>
          </a:p>
          <a:p>
            <a:pPr eaLnBrk="1" hangingPunct="1">
              <a:defRPr/>
            </a:pPr>
            <a:r>
              <a:rPr lang="en-US" dirty="0" smtClean="0"/>
              <a:t>Software Design Engineer</a:t>
            </a:r>
          </a:p>
          <a:p>
            <a:pPr eaLnBrk="1" hangingPunct="1">
              <a:defRPr/>
            </a:pPr>
            <a:r>
              <a:rPr lang="en-US" dirty="0" smtClean="0"/>
              <a:t>Windows PowerShell</a:t>
            </a:r>
          </a:p>
          <a:p>
            <a:pPr eaLnBrk="1" hangingPunct="1">
              <a:defRPr/>
            </a:pPr>
            <a:endParaRPr lang="en-US" dirty="0"/>
          </a:p>
        </p:txBody>
      </p:sp>
      <p:sp>
        <p:nvSpPr>
          <p:cNvPr id="4" name="Text Placeholder 3"/>
          <p:cNvSpPr>
            <a:spLocks noGrp="1"/>
          </p:cNvSpPr>
          <p:nvPr>
            <p:ph type="body" sz="quarter" idx="10"/>
          </p:nvPr>
        </p:nvSpPr>
        <p:spPr/>
        <p:txBody>
          <a:bodyPr/>
          <a:lstStyle/>
          <a:p>
            <a:pPr eaLnBrk="1" hangingPunct="1">
              <a:defRPr/>
            </a:pPr>
            <a:r>
              <a:rPr/>
              <a:t>demo </a:t>
            </a:r>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idx="1"/>
          </p:nvPr>
        </p:nvSpPr>
        <p:spPr>
          <a:xfrm>
            <a:off x="381000" y="1474788"/>
            <a:ext cx="8382000" cy="4918075"/>
          </a:xfrm>
        </p:spPr>
        <p:txBody>
          <a:bodyPr/>
          <a:lstStyle/>
          <a:p>
            <a:pPr eaLnBrk="1" hangingPunct="1">
              <a:lnSpc>
                <a:spcPct val="80000"/>
              </a:lnSpc>
            </a:pPr>
            <a:r>
              <a:rPr lang="en-US" sz="2700" dirty="0" err="1" smtClean="0"/>
              <a:t>PowerShell</a:t>
            </a:r>
            <a:r>
              <a:rPr lang="en-US" sz="2700" dirty="0" smtClean="0"/>
              <a:t> provides native WMI support</a:t>
            </a:r>
          </a:p>
          <a:p>
            <a:pPr eaLnBrk="1" hangingPunct="1">
              <a:lnSpc>
                <a:spcPct val="80000"/>
              </a:lnSpc>
            </a:pPr>
            <a:r>
              <a:rPr lang="en-US" sz="2700" dirty="0" smtClean="0"/>
              <a:t>Get-</a:t>
            </a:r>
            <a:r>
              <a:rPr lang="en-US" sz="2700" dirty="0" err="1" smtClean="0"/>
              <a:t>WmiObject</a:t>
            </a:r>
            <a:endParaRPr lang="en-US" sz="2700" dirty="0" smtClean="0"/>
          </a:p>
          <a:p>
            <a:pPr lvl="1" eaLnBrk="1" hangingPunct="1">
              <a:lnSpc>
                <a:spcPct val="80000"/>
              </a:lnSpc>
            </a:pPr>
            <a:r>
              <a:rPr lang="en-US" sz="2000" dirty="0" smtClean="0"/>
              <a:t>Allows for inspection of WMI namespace</a:t>
            </a:r>
          </a:p>
          <a:p>
            <a:pPr lvl="1" eaLnBrk="1" hangingPunct="1">
              <a:lnSpc>
                <a:spcPct val="80000"/>
              </a:lnSpc>
            </a:pPr>
            <a:r>
              <a:rPr lang="en-US" sz="2000" dirty="0" smtClean="0"/>
              <a:t>Get-</a:t>
            </a:r>
            <a:r>
              <a:rPr lang="en-US" sz="2000" dirty="0" err="1" smtClean="0"/>
              <a:t>WmiObject</a:t>
            </a:r>
            <a:r>
              <a:rPr lang="en-US" sz="2000" dirty="0" smtClean="0"/>
              <a:t> –list [-Namespace xx]</a:t>
            </a:r>
          </a:p>
          <a:p>
            <a:pPr lvl="1" eaLnBrk="1" hangingPunct="1">
              <a:lnSpc>
                <a:spcPct val="80000"/>
              </a:lnSpc>
            </a:pPr>
            <a:r>
              <a:rPr lang="en-US" sz="2000" dirty="0" smtClean="0"/>
              <a:t>Get-</a:t>
            </a:r>
            <a:r>
              <a:rPr lang="en-US" sz="2000" dirty="0" err="1" smtClean="0"/>
              <a:t>WmiObject</a:t>
            </a:r>
            <a:r>
              <a:rPr lang="en-US" sz="2000" dirty="0" smtClean="0"/>
              <a:t> –Class xx –Namespace xx –Property xxx – Filter xxx –</a:t>
            </a:r>
            <a:r>
              <a:rPr lang="en-US" sz="2000" dirty="0" err="1" smtClean="0"/>
              <a:t>ComputerName</a:t>
            </a:r>
            <a:r>
              <a:rPr lang="en-US" sz="2000" dirty="0" smtClean="0"/>
              <a:t> xxx –Credential xxx</a:t>
            </a:r>
          </a:p>
          <a:p>
            <a:pPr eaLnBrk="1" hangingPunct="1">
              <a:lnSpc>
                <a:spcPct val="80000"/>
              </a:lnSpc>
            </a:pPr>
            <a:r>
              <a:rPr lang="en-US" sz="2700" dirty="0" smtClean="0"/>
              <a:t>Native language support</a:t>
            </a:r>
          </a:p>
          <a:p>
            <a:pPr lvl="1" eaLnBrk="1" hangingPunct="1">
              <a:lnSpc>
                <a:spcPct val="80000"/>
              </a:lnSpc>
            </a:pPr>
            <a:r>
              <a:rPr lang="en-US" sz="2000" dirty="0" smtClean="0"/>
              <a:t>[WMI] “</a:t>
            </a:r>
            <a:r>
              <a:rPr lang="en-US" sz="2000" dirty="0" smtClean="0">
                <a:hlinkClick r:id="rId2" action="ppaction://hlinkfile"/>
              </a:rPr>
              <a:t>\\JPSDESK10\root\cimv2:Win32_Process.Handle="0</a:t>
            </a:r>
            <a:r>
              <a:rPr lang="en-US" sz="2000" dirty="0" smtClean="0"/>
              <a:t>“</a:t>
            </a:r>
          </a:p>
          <a:p>
            <a:pPr lvl="1" eaLnBrk="1" hangingPunct="1">
              <a:lnSpc>
                <a:spcPct val="80000"/>
              </a:lnSpc>
            </a:pPr>
            <a:r>
              <a:rPr lang="en-US" sz="2000" dirty="0" smtClean="0"/>
              <a:t>[WMICLASS] "ROOT\cimv2:WIN32_PROCESS"</a:t>
            </a:r>
          </a:p>
          <a:p>
            <a:pPr lvl="1" eaLnBrk="1" hangingPunct="1">
              <a:lnSpc>
                <a:spcPct val="80000"/>
              </a:lnSpc>
            </a:pPr>
            <a:r>
              <a:rPr lang="en-US" sz="2000" dirty="0" smtClean="0"/>
              <a:t>[WMISEARCHER]"select * from Win32_process WHERE Name = 'calc.exe'"</a:t>
            </a:r>
          </a:p>
        </p:txBody>
      </p:sp>
      <p:sp>
        <p:nvSpPr>
          <p:cNvPr id="46081" name="Rectangle 2"/>
          <p:cNvSpPr>
            <a:spLocks noGrp="1" noChangeArrowheads="1"/>
          </p:cNvSpPr>
          <p:nvPr>
            <p:ph type="title"/>
          </p:nvPr>
        </p:nvSpPr>
        <p:spPr/>
        <p:txBody>
          <a:bodyPr/>
          <a:lstStyle/>
          <a:p>
            <a:pPr eaLnBrk="1" hangingPunct="1"/>
            <a:r>
              <a:rPr lang="en-US" smtClean="0"/>
              <a:t>Scripting with WMI</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ctrTitle"/>
          </p:nvPr>
        </p:nvSpPr>
        <p:spPr/>
        <p:txBody>
          <a:bodyPr/>
          <a:lstStyle/>
          <a:p>
            <a:pPr eaLnBrk="1" hangingPunct="1"/>
            <a:r>
              <a:rPr lang="en-US" smtClean="0"/>
              <a:t>WMI Scripting</a:t>
            </a:r>
          </a:p>
        </p:txBody>
      </p:sp>
      <p:sp>
        <p:nvSpPr>
          <p:cNvPr id="3" name="Subtitle 2"/>
          <p:cNvSpPr>
            <a:spLocks noGrp="1"/>
          </p:cNvSpPr>
          <p:nvPr>
            <p:ph type="subTitle" idx="1"/>
          </p:nvPr>
        </p:nvSpPr>
        <p:spPr>
          <a:xfrm>
            <a:off x="1368425" y="4344988"/>
            <a:ext cx="7043738" cy="1530350"/>
          </a:xfrm>
        </p:spPr>
        <p:txBody>
          <a:bodyPr/>
          <a:lstStyle/>
          <a:p>
            <a:pPr eaLnBrk="1" hangingPunct="1">
              <a:defRPr/>
            </a:pPr>
            <a:r>
              <a:rPr lang="en-US" dirty="0" smtClean="0"/>
              <a:t>Lee Holmes</a:t>
            </a:r>
          </a:p>
          <a:p>
            <a:pPr eaLnBrk="1" hangingPunct="1">
              <a:defRPr/>
            </a:pPr>
            <a:r>
              <a:rPr lang="en-US" dirty="0" smtClean="0"/>
              <a:t>Software Design Engineer</a:t>
            </a:r>
          </a:p>
          <a:p>
            <a:pPr eaLnBrk="1" hangingPunct="1">
              <a:defRPr/>
            </a:pPr>
            <a:r>
              <a:rPr lang="en-US" dirty="0" smtClean="0"/>
              <a:t>Windows PowerShell</a:t>
            </a:r>
          </a:p>
          <a:p>
            <a:pPr eaLnBrk="1" hangingPunct="1">
              <a:defRPr/>
            </a:pPr>
            <a:endParaRPr lang="en-US" dirty="0"/>
          </a:p>
        </p:txBody>
      </p:sp>
      <p:sp>
        <p:nvSpPr>
          <p:cNvPr id="4" name="Text Placeholder 3"/>
          <p:cNvSpPr>
            <a:spLocks noGrp="1"/>
          </p:cNvSpPr>
          <p:nvPr>
            <p:ph type="body" sz="quarter" idx="10"/>
          </p:nvPr>
        </p:nvSpPr>
        <p:spPr/>
        <p:txBody>
          <a:bodyPr/>
          <a:lstStyle/>
          <a:p>
            <a:pPr eaLnBrk="1" hangingPunct="1">
              <a:defRPr/>
            </a:pPr>
            <a:r>
              <a:rPr/>
              <a:t>demo </a:t>
            </a:r>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2"/>
          <p:cNvSpPr>
            <a:spLocks noGrp="1"/>
          </p:cNvSpPr>
          <p:nvPr>
            <p:ph idx="1"/>
          </p:nvPr>
        </p:nvSpPr>
        <p:spPr>
          <a:xfrm>
            <a:off x="381000" y="1412875"/>
            <a:ext cx="8382000" cy="1323975"/>
          </a:xfrm>
        </p:spPr>
        <p:txBody>
          <a:bodyPr>
            <a:normAutofit/>
          </a:bodyPr>
          <a:lstStyle/>
          <a:p>
            <a:pPr eaLnBrk="1" hangingPunct="1"/>
            <a:r>
              <a:rPr lang="en-US" smtClean="0"/>
              <a:t>PowerShell provides native XML support</a:t>
            </a:r>
          </a:p>
          <a:p>
            <a:pPr lvl="1" eaLnBrk="1" hangingPunct="1"/>
            <a:r>
              <a:rPr lang="en-US" sz="2000" smtClean="0"/>
              <a:t>[XML]”&lt;root&gt;…. &lt;/root&gt;”</a:t>
            </a:r>
          </a:p>
          <a:p>
            <a:pPr eaLnBrk="1" hangingPunct="1"/>
            <a:r>
              <a:rPr lang="en-US" smtClean="0"/>
              <a:t>Projects a “data-view” of XML </a:t>
            </a:r>
          </a:p>
        </p:txBody>
      </p:sp>
      <p:sp>
        <p:nvSpPr>
          <p:cNvPr id="49153" name="Title 1"/>
          <p:cNvSpPr>
            <a:spLocks noGrp="1"/>
          </p:cNvSpPr>
          <p:nvPr>
            <p:ph type="title"/>
          </p:nvPr>
        </p:nvSpPr>
        <p:spPr/>
        <p:txBody>
          <a:bodyPr/>
          <a:lstStyle/>
          <a:p>
            <a:pPr eaLnBrk="1" hangingPunct="1"/>
            <a:r>
              <a:rPr lang="en-US" smtClean="0"/>
              <a:t>Scripting with XML</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ctrTitle"/>
          </p:nvPr>
        </p:nvSpPr>
        <p:spPr/>
        <p:txBody>
          <a:bodyPr/>
          <a:lstStyle/>
          <a:p>
            <a:pPr eaLnBrk="1" hangingPunct="1"/>
            <a:r>
              <a:rPr lang="en-US" smtClean="0"/>
              <a:t>XML Scripting</a:t>
            </a:r>
          </a:p>
        </p:txBody>
      </p:sp>
      <p:sp>
        <p:nvSpPr>
          <p:cNvPr id="3" name="Subtitle 2"/>
          <p:cNvSpPr>
            <a:spLocks noGrp="1"/>
          </p:cNvSpPr>
          <p:nvPr>
            <p:ph type="subTitle" idx="1"/>
          </p:nvPr>
        </p:nvSpPr>
        <p:spPr>
          <a:xfrm>
            <a:off x="1368425" y="4344988"/>
            <a:ext cx="7043738" cy="1530350"/>
          </a:xfrm>
        </p:spPr>
        <p:txBody>
          <a:bodyPr/>
          <a:lstStyle/>
          <a:p>
            <a:pPr eaLnBrk="1" hangingPunct="1">
              <a:defRPr/>
            </a:pPr>
            <a:r>
              <a:rPr lang="en-US" dirty="0" smtClean="0"/>
              <a:t>Lee Holmes</a:t>
            </a:r>
          </a:p>
          <a:p>
            <a:pPr eaLnBrk="1" hangingPunct="1">
              <a:defRPr/>
            </a:pPr>
            <a:r>
              <a:rPr lang="en-US" dirty="0" smtClean="0"/>
              <a:t>Software Design Engineer</a:t>
            </a:r>
          </a:p>
          <a:p>
            <a:pPr eaLnBrk="1" hangingPunct="1">
              <a:defRPr/>
            </a:pPr>
            <a:r>
              <a:rPr lang="en-US" dirty="0" smtClean="0"/>
              <a:t>Windows PowerShell</a:t>
            </a:r>
          </a:p>
          <a:p>
            <a:pPr eaLnBrk="1" hangingPunct="1">
              <a:defRPr/>
            </a:pPr>
            <a:endParaRPr lang="en-US" dirty="0"/>
          </a:p>
        </p:txBody>
      </p:sp>
      <p:sp>
        <p:nvSpPr>
          <p:cNvPr id="4" name="Text Placeholder 3"/>
          <p:cNvSpPr>
            <a:spLocks noGrp="1"/>
          </p:cNvSpPr>
          <p:nvPr>
            <p:ph type="body" sz="quarter" idx="10"/>
          </p:nvPr>
        </p:nvSpPr>
        <p:spPr/>
        <p:txBody>
          <a:bodyPr/>
          <a:lstStyle/>
          <a:p>
            <a:pPr eaLnBrk="1" hangingPunct="1">
              <a:defRPr/>
            </a:pPr>
            <a:r>
              <a:rPr/>
              <a:t>demo </a:t>
            </a:r>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p:cNvSpPr>
            <a:spLocks noGrp="1"/>
          </p:cNvSpPr>
          <p:nvPr>
            <p:ph idx="1"/>
          </p:nvPr>
        </p:nvSpPr>
        <p:spPr>
          <a:xfrm>
            <a:off x="381000" y="1412875"/>
            <a:ext cx="8382000" cy="1527175"/>
          </a:xfrm>
        </p:spPr>
        <p:txBody>
          <a:bodyPr/>
          <a:lstStyle/>
          <a:p>
            <a:pPr eaLnBrk="1" hangingPunct="1"/>
            <a:r>
              <a:rPr lang="en-US" smtClean="0"/>
              <a:t>Graphical PowerShell</a:t>
            </a:r>
          </a:p>
          <a:p>
            <a:pPr eaLnBrk="1" hangingPunct="1"/>
            <a:r>
              <a:rPr lang="en-US" smtClean="0"/>
              <a:t>Eventing</a:t>
            </a:r>
          </a:p>
          <a:p>
            <a:pPr eaLnBrk="1" hangingPunct="1"/>
            <a:r>
              <a:rPr lang="en-US" smtClean="0"/>
              <a:t>Help About_PowerShell_V2</a:t>
            </a:r>
          </a:p>
        </p:txBody>
      </p:sp>
      <p:sp>
        <p:nvSpPr>
          <p:cNvPr id="52225" name="Title 1"/>
          <p:cNvSpPr>
            <a:spLocks noGrp="1"/>
          </p:cNvSpPr>
          <p:nvPr>
            <p:ph type="title"/>
          </p:nvPr>
        </p:nvSpPr>
        <p:spPr/>
        <p:txBody>
          <a:bodyPr/>
          <a:lstStyle/>
          <a:p>
            <a:pPr eaLnBrk="1" hangingPunct="1"/>
            <a:r>
              <a:rPr lang="en-US" smtClean="0"/>
              <a:t>PowerShell V2 Preview</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ctrTitle"/>
          </p:nvPr>
        </p:nvSpPr>
        <p:spPr/>
        <p:txBody>
          <a:bodyPr/>
          <a:lstStyle/>
          <a:p>
            <a:pPr eaLnBrk="1" hangingPunct="1"/>
            <a:r>
              <a:rPr lang="en-US" smtClean="0"/>
              <a:t>PowerShell V2</a:t>
            </a:r>
          </a:p>
        </p:txBody>
      </p:sp>
      <p:sp>
        <p:nvSpPr>
          <p:cNvPr id="3" name="Subtitle 2"/>
          <p:cNvSpPr>
            <a:spLocks noGrp="1"/>
          </p:cNvSpPr>
          <p:nvPr>
            <p:ph type="subTitle" idx="1"/>
          </p:nvPr>
        </p:nvSpPr>
        <p:spPr>
          <a:xfrm>
            <a:off x="1368425" y="4344988"/>
            <a:ext cx="7043738" cy="1530350"/>
          </a:xfrm>
        </p:spPr>
        <p:txBody>
          <a:bodyPr/>
          <a:lstStyle/>
          <a:p>
            <a:pPr eaLnBrk="1" hangingPunct="1">
              <a:defRPr/>
            </a:pPr>
            <a:r>
              <a:rPr lang="en-US" dirty="0" smtClean="0"/>
              <a:t>Lee Holmes</a:t>
            </a:r>
          </a:p>
          <a:p>
            <a:pPr eaLnBrk="1" hangingPunct="1">
              <a:defRPr/>
            </a:pPr>
            <a:r>
              <a:rPr lang="en-US" dirty="0" smtClean="0"/>
              <a:t>Software Design Engineer</a:t>
            </a:r>
          </a:p>
          <a:p>
            <a:pPr eaLnBrk="1" hangingPunct="1">
              <a:defRPr/>
            </a:pPr>
            <a:r>
              <a:rPr lang="en-US" dirty="0" smtClean="0"/>
              <a:t>Windows PowerShell</a:t>
            </a:r>
            <a:endParaRPr lang="en-US" dirty="0"/>
          </a:p>
        </p:txBody>
      </p:sp>
      <p:sp>
        <p:nvSpPr>
          <p:cNvPr id="4" name="Text Placeholder 3"/>
          <p:cNvSpPr>
            <a:spLocks noGrp="1"/>
          </p:cNvSpPr>
          <p:nvPr>
            <p:ph type="body" sz="quarter" idx="10"/>
          </p:nvPr>
        </p:nvSpPr>
        <p:spPr/>
        <p:txBody>
          <a:bodyPr/>
          <a:lstStyle/>
          <a:p>
            <a:pPr eaLnBrk="1" hangingPunct="1">
              <a:defRPr/>
            </a:pPr>
            <a:r>
              <a:rPr/>
              <a:t>demo </a:t>
            </a:r>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p:cNvSpPr>
            <a:spLocks noGrp="1" noChangeArrowheads="1"/>
          </p:cNvSpPr>
          <p:nvPr>
            <p:ph type="title"/>
          </p:nvPr>
        </p:nvSpPr>
        <p:spPr>
          <a:xfrm>
            <a:off x="381000" y="230188"/>
            <a:ext cx="8382000" cy="747897"/>
          </a:xfrm>
        </p:spPr>
        <p:txBody>
          <a:bodyPr>
            <a:normAutofit fontScale="90000"/>
          </a:bodyPr>
          <a:lstStyle/>
          <a:p>
            <a:pPr eaLnBrk="1" hangingPunct="1">
              <a:defRPr/>
            </a:pPr>
            <a:r>
              <a:rPr spc="-150" smtClean="0">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latin typeface="+mj-lt"/>
              </a:rPr>
              <a:t>Summary/Call to Action</a:t>
            </a:r>
          </a:p>
        </p:txBody>
      </p:sp>
      <p:sp>
        <p:nvSpPr>
          <p:cNvPr id="528387" name="Rectangle 3"/>
          <p:cNvSpPr>
            <a:spLocks noGrp="1" noChangeArrowheads="1"/>
          </p:cNvSpPr>
          <p:nvPr>
            <p:ph type="body" idx="1"/>
          </p:nvPr>
        </p:nvSpPr>
        <p:spPr>
          <a:xfrm>
            <a:off x="381000" y="1419225"/>
            <a:ext cx="8399463" cy="2511425"/>
          </a:xfrm>
        </p:spPr>
        <p:txBody>
          <a:bodyPr/>
          <a:lstStyle/>
          <a:p>
            <a:pPr eaLnBrk="1" hangingPunct="1">
              <a:buFontTx/>
              <a:buBlip>
                <a:blip r:embed="rId2"/>
              </a:buBlip>
              <a:defRPr/>
            </a:pPr>
            <a:r>
              <a:rPr lang="en-US" dirty="0" smtClean="0"/>
              <a:t>Now available at:  </a:t>
            </a:r>
            <a:r>
              <a:rPr lang="en-US" dirty="0" smtClean="0">
                <a:hlinkClick r:id="rId3"/>
              </a:rPr>
              <a:t>www.microsoft.com/downloads</a:t>
            </a:r>
            <a:endParaRPr lang="en-US" dirty="0" smtClean="0"/>
          </a:p>
          <a:p>
            <a:pPr lvl="1" eaLnBrk="1" hangingPunct="1">
              <a:buFontTx/>
              <a:buBlip>
                <a:blip r:embed="rId2"/>
              </a:buBlip>
              <a:defRPr/>
            </a:pPr>
            <a:r>
              <a:rPr lang="en-US" sz="3200" dirty="0" smtClean="0"/>
              <a:t>Search for PowerShell</a:t>
            </a:r>
          </a:p>
          <a:p>
            <a:pPr eaLnBrk="1" hangingPunct="1">
              <a:buFontTx/>
              <a:buBlip>
                <a:blip r:embed="rId2"/>
              </a:buBlip>
              <a:defRPr/>
            </a:pPr>
            <a:r>
              <a:rPr lang="en-US" dirty="0" smtClean="0"/>
              <a:t>Try it,   Deploy it,   Use it,   Share</a:t>
            </a:r>
          </a:p>
          <a:p>
            <a:pPr eaLnBrk="1" hangingPunct="1">
              <a:buFont typeface="Wingdings 2" pitchFamily="18" charset="2"/>
              <a:buNone/>
              <a:defRPr/>
            </a:pPr>
            <a:endParaRPr lang="en-US" dirty="0" smtClean="0">
              <a:effectLst>
                <a:outerShdw blurRad="38100" dist="38100" dir="2700000" algn="tl">
                  <a:srgbClr val="000000"/>
                </a:outerShdw>
              </a:effectLst>
            </a:endParaRPr>
          </a:p>
        </p:txBody>
      </p:sp>
      <p:sp>
        <p:nvSpPr>
          <p:cNvPr id="4" name="TextBox 3"/>
          <p:cNvSpPr txBox="1"/>
          <p:nvPr/>
        </p:nvSpPr>
        <p:spPr>
          <a:xfrm>
            <a:off x="0" y="5130800"/>
            <a:ext cx="9144000" cy="584200"/>
          </a:xfrm>
          <a:prstGeom prst="rect">
            <a:avLst/>
          </a:prstGeom>
          <a:noFill/>
        </p:spPr>
        <p:txBody>
          <a:bodyPr>
            <a:spAutoFit/>
          </a:bodyPr>
          <a:lstStyle/>
          <a:p>
            <a:pPr algn="ctr">
              <a:defRPr/>
            </a:pPr>
            <a:r>
              <a:rPr lang="en-US" sz="3200" b="1" i="1" dirty="0">
                <a:solidFill>
                  <a:schemeClr val="accent3"/>
                </a:solidFill>
                <a:cs typeface="+mn-cs"/>
              </a:rPr>
              <a:t>Automate and Prosper!</a:t>
            </a: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2"/>
          <p:cNvSpPr>
            <a:spLocks noGrp="1" noChangeArrowheads="1"/>
          </p:cNvSpPr>
          <p:nvPr>
            <p:ph type="title"/>
          </p:nvPr>
        </p:nvSpPr>
        <p:spPr>
          <a:xfrm>
            <a:off x="381000" y="230188"/>
            <a:ext cx="8382000" cy="747897"/>
          </a:xfrm>
        </p:spPr>
        <p:txBody>
          <a:bodyPr>
            <a:normAutofit fontScale="90000"/>
          </a:bodyPr>
          <a:lstStyle/>
          <a:p>
            <a:pPr eaLnBrk="1" hangingPunct="1">
              <a:defRPr/>
            </a:pPr>
            <a:r>
              <a:rPr spc="-150" smtClean="0">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latin typeface="+mj-lt"/>
              </a:rPr>
              <a:t>Community Resources</a:t>
            </a:r>
          </a:p>
        </p:txBody>
      </p:sp>
      <p:sp>
        <p:nvSpPr>
          <p:cNvPr id="496643" name="Rectangle 3"/>
          <p:cNvSpPr>
            <a:spLocks noGrp="1" noChangeArrowheads="1"/>
          </p:cNvSpPr>
          <p:nvPr>
            <p:ph type="body" idx="1"/>
          </p:nvPr>
        </p:nvSpPr>
        <p:spPr>
          <a:xfrm>
            <a:off x="381000" y="1419225"/>
            <a:ext cx="8763000" cy="4995863"/>
          </a:xfrm>
        </p:spPr>
        <p:txBody>
          <a:bodyPr>
            <a:normAutofit/>
          </a:bodyPr>
          <a:lstStyle/>
          <a:p>
            <a:pPr marL="347649" indent="-347649" eaLnBrk="1" hangingPunct="1">
              <a:buFontTx/>
              <a:buBlip>
                <a:blip r:embed="rId3"/>
              </a:buBlip>
              <a:defRPr/>
            </a:pPr>
            <a:r>
              <a:rPr lang="en-US" sz="1600" dirty="0" smtClean="0"/>
              <a:t>Newsgroup:  </a:t>
            </a:r>
            <a:r>
              <a:rPr lang="en-US" sz="1600" dirty="0" err="1" smtClean="0"/>
              <a:t>Microsoft.Public.Windows.PowerShell</a:t>
            </a:r>
            <a:endParaRPr lang="en-US" sz="1600" dirty="0" smtClean="0"/>
          </a:p>
          <a:p>
            <a:pPr marL="347649" indent="-347649" eaLnBrk="1" hangingPunct="1">
              <a:buFontTx/>
              <a:buBlip>
                <a:blip r:embed="rId3"/>
              </a:buBlip>
              <a:defRPr/>
            </a:pPr>
            <a:r>
              <a:rPr lang="en-US" sz="1600" dirty="0" smtClean="0"/>
              <a:t>Team blog:  </a:t>
            </a:r>
            <a:r>
              <a:rPr lang="en-US" sz="1600" dirty="0" smtClean="0">
                <a:hlinkClick r:id="rId4"/>
              </a:rPr>
              <a:t>http://blogs.msdn.com/PowerShell/</a:t>
            </a:r>
            <a:endParaRPr lang="en-US" sz="1600" dirty="0" smtClean="0"/>
          </a:p>
          <a:p>
            <a:pPr marL="347649" indent="-347649" eaLnBrk="1" hangingPunct="1">
              <a:buFontTx/>
              <a:buBlip>
                <a:blip r:embed="rId3"/>
              </a:buBlip>
              <a:defRPr/>
            </a:pPr>
            <a:r>
              <a:rPr lang="en-US" sz="1600" dirty="0" err="1" smtClean="0"/>
              <a:t>PowerShellCommunity.Org</a:t>
            </a:r>
            <a:r>
              <a:rPr lang="en-US" sz="1600" dirty="0" smtClean="0"/>
              <a:t>:  </a:t>
            </a:r>
            <a:r>
              <a:rPr lang="en-US" sz="1600" dirty="0" smtClean="0">
                <a:hlinkClick r:id="rId5"/>
              </a:rPr>
              <a:t>http</a:t>
            </a:r>
            <a:r>
              <a:rPr lang="en-US" sz="1600" dirty="0" smtClean="0">
                <a:hlinkClick r:id="rId5"/>
              </a:rPr>
              <a:t>://</a:t>
            </a:r>
            <a:r>
              <a:rPr lang="en-US" sz="1600" dirty="0" smtClean="0">
                <a:hlinkClick r:id="rId5"/>
              </a:rPr>
              <a:t>www.PowershellCommunity.Org</a:t>
            </a:r>
            <a:endParaRPr lang="en-US" sz="1600" dirty="0" smtClean="0"/>
          </a:p>
          <a:p>
            <a:pPr marL="347649" indent="-347649" eaLnBrk="1" hangingPunct="1">
              <a:buFontTx/>
              <a:buBlip>
                <a:blip r:embed="rId3"/>
              </a:buBlip>
              <a:defRPr/>
            </a:pPr>
            <a:r>
              <a:rPr lang="en-US" sz="1600" dirty="0" smtClean="0"/>
              <a:t>Channel 9  </a:t>
            </a:r>
            <a:r>
              <a:rPr lang="en-US" sz="1600" dirty="0" smtClean="0">
                <a:hlinkClick r:id="rId6"/>
              </a:rPr>
              <a:t>http</a:t>
            </a:r>
            <a:r>
              <a:rPr lang="en-US" sz="1600" dirty="0" smtClean="0">
                <a:hlinkClick r:id="rId6"/>
              </a:rPr>
              <a:t>://channel9.msdn.com/tags/PowerShell</a:t>
            </a:r>
            <a:endParaRPr lang="en-US" sz="1600" dirty="0" smtClean="0"/>
          </a:p>
          <a:p>
            <a:pPr marL="347649" indent="-347649" eaLnBrk="1" hangingPunct="1">
              <a:buFontTx/>
              <a:buBlip>
                <a:blip r:embed="rId3"/>
              </a:buBlip>
              <a:defRPr/>
            </a:pPr>
            <a:r>
              <a:rPr lang="en-US" sz="1600" dirty="0" smtClean="0"/>
              <a:t>Wiki</a:t>
            </a:r>
          </a:p>
          <a:p>
            <a:pPr marL="747699" lvl="1" indent="-347649" eaLnBrk="1" hangingPunct="1">
              <a:buFontTx/>
              <a:buBlip>
                <a:blip r:embed="rId3"/>
              </a:buBlip>
              <a:defRPr/>
            </a:pPr>
            <a:r>
              <a:rPr lang="en-US" sz="1600" dirty="0" smtClean="0"/>
              <a:t>http://channel9.msdn.com/wiki/default.aspx/Channel9.WindowsPowerShellWiki</a:t>
            </a:r>
          </a:p>
          <a:p>
            <a:pPr marL="347649" indent="-347649" eaLnBrk="1" hangingPunct="1">
              <a:buFontTx/>
              <a:buBlip>
                <a:blip r:embed="rId3"/>
              </a:buBlip>
              <a:defRPr/>
            </a:pPr>
            <a:r>
              <a:rPr lang="en-US" sz="1600" dirty="0" smtClean="0"/>
              <a:t>Script </a:t>
            </a:r>
            <a:r>
              <a:rPr lang="en-US" sz="1600" dirty="0" smtClean="0"/>
              <a:t>Center: </a:t>
            </a:r>
            <a:r>
              <a:rPr lang="en-US" sz="1600" dirty="0" smtClean="0">
                <a:hlinkClick r:id="rId7"/>
              </a:rPr>
              <a:t>http</a:t>
            </a:r>
            <a:r>
              <a:rPr lang="en-US" sz="1600" dirty="0" smtClean="0">
                <a:hlinkClick r:id="rId7"/>
              </a:rPr>
              <a:t>://www.microsoft.com/technet/scriptcenter/hubs/msh.mspx</a:t>
            </a:r>
            <a:endParaRPr lang="en-US" sz="1600" dirty="0" smtClean="0"/>
          </a:p>
          <a:p>
            <a:pPr marL="238099" indent="-288913" eaLnBrk="1" hangingPunct="1">
              <a:buFontTx/>
              <a:buBlip>
                <a:blip r:embed="rId3"/>
              </a:buBlip>
              <a:defRPr/>
            </a:pPr>
            <a:r>
              <a:rPr lang="en-US" sz="1600" dirty="0" err="1" smtClean="0"/>
              <a:t>CodePlex</a:t>
            </a:r>
            <a:r>
              <a:rPr lang="en-US" sz="1600" dirty="0" smtClean="0"/>
              <a:t>:</a:t>
            </a:r>
          </a:p>
          <a:p>
            <a:pPr marL="638149" lvl="1" indent="-288913" eaLnBrk="1" hangingPunct="1">
              <a:buFontTx/>
              <a:buBlip>
                <a:blip r:embed="rId3"/>
              </a:buBlip>
              <a:defRPr/>
            </a:pPr>
            <a:r>
              <a:rPr lang="en-US" sz="1600" dirty="0" smtClean="0">
                <a:hlinkClick r:id="rId8"/>
              </a:rPr>
              <a:t>http://codeplex.com/Project/ProjectDirectory.aspx?TagName=powershell</a:t>
            </a:r>
            <a:endParaRPr lang="en-US" sz="1600" dirty="0" smtClean="0"/>
          </a:p>
          <a:p>
            <a:pPr marL="238099" indent="-288913" eaLnBrk="1" hangingPunct="1">
              <a:buFontTx/>
              <a:buBlip>
                <a:blip r:embed="rId3"/>
              </a:buBlip>
              <a:defRPr/>
            </a:pPr>
            <a:r>
              <a:rPr lang="en-US" sz="1600" dirty="0" smtClean="0"/>
              <a:t>Many </a:t>
            </a:r>
            <a:r>
              <a:rPr lang="en-US" sz="1600" dirty="0" smtClean="0"/>
              <a:t>excellent books</a:t>
            </a:r>
          </a:p>
          <a:p>
            <a:pPr marL="747699" lvl="1" indent="-347649" eaLnBrk="1" hangingPunct="1">
              <a:buFontTx/>
              <a:buBlip>
                <a:blip r:embed="rId3"/>
              </a:buBlip>
              <a:defRPr/>
            </a:pPr>
            <a:r>
              <a:rPr lang="en-US" sz="1600" dirty="0" smtClean="0"/>
              <a:t>Manning Press book by PowerShell Dev Lead Bruce Payette: PowerShell in Action </a:t>
            </a:r>
            <a:r>
              <a:rPr lang="en-US" sz="1600" dirty="0" smtClean="0"/>
              <a:t> </a:t>
            </a:r>
            <a:r>
              <a:rPr lang="en-US" sz="1600" dirty="0" smtClean="0">
                <a:hlinkClick r:id="rId9" tooltip="http://manning.com/powershell/"/>
              </a:rPr>
              <a:t>http</a:t>
            </a:r>
            <a:r>
              <a:rPr lang="en-US" sz="1600" dirty="0" smtClean="0">
                <a:hlinkClick r:id="rId9" tooltip="http://manning.com/powershell/"/>
              </a:rPr>
              <a:t>://manning.com/powershell/</a:t>
            </a:r>
            <a:r>
              <a:rPr lang="en-US" sz="1600" dirty="0" smtClean="0"/>
              <a:t> </a:t>
            </a:r>
          </a:p>
          <a:p>
            <a:pPr marL="747699" lvl="1" indent="-347649" eaLnBrk="1" hangingPunct="1">
              <a:buFontTx/>
              <a:buBlip>
                <a:blip r:embed="rId3"/>
              </a:buBlip>
              <a:defRPr/>
            </a:pPr>
            <a:r>
              <a:rPr lang="en-US" sz="1600" dirty="0" smtClean="0"/>
              <a:t>O’Reilly book by PowerShell Dev Lee Holmes – Windows PowerShell Cookbook</a:t>
            </a:r>
          </a:p>
          <a:p>
            <a:pPr marL="1038199" lvl="2" indent="-288913" eaLnBrk="1" hangingPunct="1">
              <a:buFontTx/>
              <a:buBlip>
                <a:blip r:embed="rId3"/>
              </a:buBlip>
              <a:defRPr/>
            </a:pPr>
            <a:r>
              <a:rPr lang="en-US" sz="1600" dirty="0" smtClean="0">
                <a:hlinkClick r:id="rId10"/>
              </a:rPr>
              <a:t>http://www.oreilly.com/catalog/9780596528492/index.html</a:t>
            </a:r>
            <a:endParaRPr lang="en-US" sz="1600" dirty="0" smtClean="0"/>
          </a:p>
          <a:p>
            <a:pPr marL="638149" lvl="1" indent="-288913" eaLnBrk="1" hangingPunct="1">
              <a:lnSpc>
                <a:spcPct val="80000"/>
              </a:lnSpc>
              <a:buFontTx/>
              <a:buBlip>
                <a:blip r:embed="rId11"/>
              </a:buBlip>
              <a:defRPr/>
            </a:pPr>
            <a:endParaRPr lang="en-US" sz="1050" dirty="0" smtClean="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5"/>
          <p:cNvSpPr>
            <a:spLocks noGrp="1" noChangeArrowheads="1"/>
          </p:cNvSpPr>
          <p:nvPr>
            <p:ph type="ctrTitle"/>
          </p:nvPr>
        </p:nvSpPr>
        <p:spPr/>
        <p:txBody>
          <a:bodyPr/>
          <a:lstStyle/>
          <a:p>
            <a:pPr defTabSz="912813" eaLnBrk="1" hangingPunct="1"/>
            <a:endParaRPr lang="en-US" smtClean="0"/>
          </a:p>
        </p:txBody>
      </p:sp>
      <p:sp>
        <p:nvSpPr>
          <p:cNvPr id="5" name="Subtitle 4"/>
          <p:cNvSpPr>
            <a:spLocks noGrp="1"/>
          </p:cNvSpPr>
          <p:nvPr>
            <p:ph type="subTitle" idx="1"/>
          </p:nvPr>
        </p:nvSpPr>
        <p:spPr/>
        <p:txBody>
          <a:bodyPr rtlCol="0"/>
          <a:lstStyle/>
          <a:p>
            <a:pPr defTabSz="914363" eaLnBrk="1" fontAlgn="auto" hangingPunct="1">
              <a:spcAft>
                <a:spcPts val="0"/>
              </a:spcAft>
              <a:defRPr/>
            </a:pPr>
            <a:endParaRPr lang="en-US"/>
          </a:p>
        </p:txBody>
      </p:sp>
      <p:sp>
        <p:nvSpPr>
          <p:cNvPr id="6" name="Text Placeholder 5"/>
          <p:cNvSpPr>
            <a:spLocks noGrp="1"/>
          </p:cNvSpPr>
          <p:nvPr>
            <p:ph type="body" sz="quarter" idx="10"/>
          </p:nvPr>
        </p:nvSpPr>
        <p:spPr/>
        <p:txBody>
          <a:bodyPr rtlCol="0"/>
          <a:lstStyle/>
          <a:p>
            <a:pPr defTabSz="914363" eaLnBrk="1" fontAlgn="auto" hangingPunct="1">
              <a:spcAft>
                <a:spcPts val="0"/>
              </a:spcAft>
              <a:defRPr/>
            </a:pPr>
            <a:r>
              <a:rPr/>
              <a:t>Q&amp;A</a:t>
            </a:r>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pPr eaLnBrk="1" hangingPunct="1"/>
            <a:r>
              <a:rPr lang="en-US" dirty="0" smtClean="0"/>
              <a:t>Windows </a:t>
            </a:r>
            <a:r>
              <a:rPr lang="en-US" dirty="0" err="1" smtClean="0"/>
              <a:t>PowerShell</a:t>
            </a:r>
            <a:endParaRPr lang="en-US" dirty="0" smtClean="0"/>
          </a:p>
        </p:txBody>
      </p:sp>
      <p:sp>
        <p:nvSpPr>
          <p:cNvPr id="21506" name="Text Placeholder 2"/>
          <p:cNvSpPr>
            <a:spLocks noGrp="1"/>
          </p:cNvSpPr>
          <p:nvPr>
            <p:ph type="body" sz="quarter" idx="10"/>
          </p:nvPr>
        </p:nvSpPr>
        <p:spPr>
          <a:xfrm>
            <a:off x="355600" y="4252913"/>
            <a:ext cx="8382000" cy="2492375"/>
          </a:xfrm>
        </p:spPr>
        <p:txBody>
          <a:bodyPr/>
          <a:lstStyle/>
          <a:p>
            <a:pPr eaLnBrk="1" hangingPunct="1">
              <a:lnSpc>
                <a:spcPct val="100000"/>
              </a:lnSpc>
            </a:pPr>
            <a:r>
              <a:rPr lang="en-US" dirty="0" smtClean="0"/>
              <a:t>New command line and scripting language</a:t>
            </a:r>
          </a:p>
          <a:p>
            <a:pPr lvl="1" eaLnBrk="1" hangingPunct="1">
              <a:lnSpc>
                <a:spcPct val="100000"/>
              </a:lnSpc>
            </a:pPr>
            <a:r>
              <a:rPr lang="en-US" sz="2400" dirty="0" smtClean="0"/>
              <a:t>As </a:t>
            </a:r>
            <a:r>
              <a:rPr lang="en-US" sz="2400" dirty="0" smtClean="0">
                <a:solidFill>
                  <a:srgbClr val="AAAAAA"/>
                </a:solidFill>
              </a:rPr>
              <a:t>interactive</a:t>
            </a:r>
            <a:r>
              <a:rPr lang="en-US" sz="2400" dirty="0" smtClean="0"/>
              <a:t> and </a:t>
            </a:r>
            <a:r>
              <a:rPr lang="en-US" sz="2400" dirty="0" err="1" smtClean="0">
                <a:solidFill>
                  <a:srgbClr val="AAAAAA"/>
                </a:solidFill>
              </a:rPr>
              <a:t>composable</a:t>
            </a:r>
            <a:r>
              <a:rPr lang="en-US" sz="2400" dirty="0" smtClean="0"/>
              <a:t> as BASH/KSH</a:t>
            </a:r>
          </a:p>
          <a:p>
            <a:pPr lvl="1" eaLnBrk="1" hangingPunct="1">
              <a:lnSpc>
                <a:spcPct val="100000"/>
              </a:lnSpc>
            </a:pPr>
            <a:r>
              <a:rPr lang="en-US" sz="2400" dirty="0" smtClean="0"/>
              <a:t>As </a:t>
            </a:r>
            <a:r>
              <a:rPr lang="en-US" sz="2400" dirty="0" smtClean="0">
                <a:solidFill>
                  <a:srgbClr val="AAAAAA"/>
                </a:solidFill>
              </a:rPr>
              <a:t>programmatic</a:t>
            </a:r>
            <a:r>
              <a:rPr lang="en-US" sz="2400" dirty="0" smtClean="0"/>
              <a:t> as Perl/Python/Ruby</a:t>
            </a:r>
          </a:p>
          <a:p>
            <a:pPr lvl="1" eaLnBrk="1" hangingPunct="1">
              <a:lnSpc>
                <a:spcPct val="100000"/>
              </a:lnSpc>
            </a:pPr>
            <a:r>
              <a:rPr lang="en-US" sz="2400" dirty="0" smtClean="0"/>
              <a:t>As </a:t>
            </a:r>
            <a:r>
              <a:rPr lang="en-US" sz="2400" dirty="0" smtClean="0">
                <a:solidFill>
                  <a:srgbClr val="AAAAAA"/>
                </a:solidFill>
              </a:rPr>
              <a:t>production oriented </a:t>
            </a:r>
            <a:r>
              <a:rPr lang="en-US" sz="2400" dirty="0" smtClean="0"/>
              <a:t>as AS400 CL/VMS DCL</a:t>
            </a:r>
          </a:p>
          <a:p>
            <a:pPr eaLnBrk="1" hangingPunct="1">
              <a:lnSpc>
                <a:spcPct val="100000"/>
              </a:lnSpc>
            </a:pPr>
            <a:endParaRPr lang="en-US" dirty="0" smtClean="0"/>
          </a:p>
        </p:txBody>
      </p:sp>
      <p:pic>
        <p:nvPicPr>
          <p:cNvPr id="4" name="Picture 3"/>
          <p:cNvPicPr>
            <a:picLocks noChangeAspect="1" noChangeArrowheads="1"/>
          </p:cNvPicPr>
          <p:nvPr/>
        </p:nvPicPr>
        <p:blipFill>
          <a:blip r:embed="rId2"/>
          <a:srcRect/>
          <a:stretch>
            <a:fillRect/>
          </a:stretch>
        </p:blipFill>
        <p:spPr bwMode="auto">
          <a:xfrm>
            <a:off x="198438" y="1185863"/>
            <a:ext cx="4329112" cy="3033712"/>
          </a:xfrm>
          <a:prstGeom prst="rect">
            <a:avLst/>
          </a:prstGeom>
          <a:noFill/>
          <a:ln w="9525">
            <a:noFill/>
            <a:miter lim="800000"/>
            <a:headEnd/>
            <a:tailEnd/>
          </a:ln>
        </p:spPr>
      </p:pic>
      <p:pic>
        <p:nvPicPr>
          <p:cNvPr id="5" name="Picture 17" descr="screen2"/>
          <p:cNvPicPr>
            <a:picLocks noChangeAspect="1" noChangeArrowheads="1"/>
          </p:cNvPicPr>
          <p:nvPr/>
        </p:nvPicPr>
        <p:blipFill>
          <a:blip r:embed="rId3"/>
          <a:srcRect/>
          <a:stretch>
            <a:fillRect/>
          </a:stretch>
        </p:blipFill>
        <p:spPr bwMode="auto">
          <a:xfrm>
            <a:off x="4762500" y="1163638"/>
            <a:ext cx="4191000" cy="3049587"/>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2" descr="Microsoft logo and tagline"/>
          <p:cNvPicPr>
            <a:picLocks noChangeAspect="1" noChangeArrowheads="1"/>
          </p:cNvPicPr>
          <p:nvPr/>
        </p:nvPicPr>
        <p:blipFill>
          <a:blip r:embed="rId3"/>
          <a:srcRect/>
          <a:stretch>
            <a:fillRect/>
          </a:stretch>
        </p:blipFill>
        <p:spPr bwMode="black">
          <a:xfrm>
            <a:off x="1601788" y="2787650"/>
            <a:ext cx="5940425" cy="1282700"/>
          </a:xfrm>
          <a:prstGeom prst="rect">
            <a:avLst/>
          </a:prstGeom>
          <a:noFill/>
          <a:ln w="9525">
            <a:noFill/>
            <a:miter lim="800000"/>
            <a:headEnd/>
            <a:tailEnd/>
          </a:ln>
        </p:spPr>
      </p:pic>
      <p:sp>
        <p:nvSpPr>
          <p:cNvPr id="61442" name="Text Box 3"/>
          <p:cNvSpPr txBox="1">
            <a:spLocks noChangeArrowheads="1"/>
          </p:cNvSpPr>
          <p:nvPr/>
        </p:nvSpPr>
        <p:spPr bwMode="blackWhite">
          <a:xfrm>
            <a:off x="381000" y="6083300"/>
            <a:ext cx="8382000" cy="523875"/>
          </a:xfrm>
          <a:prstGeom prst="rect">
            <a:avLst/>
          </a:prstGeom>
          <a:noFill/>
          <a:ln w="12700">
            <a:noFill/>
            <a:miter lim="800000"/>
            <a:headEnd type="none" w="sm" len="sm"/>
            <a:tailEnd type="none" w="sm" len="sm"/>
          </a:ln>
        </p:spPr>
        <p:txBody>
          <a:bodyPr lIns="91425" tIns="45713" rIns="91425" bIns="45713">
            <a:spAutoFit/>
          </a:bodyPr>
          <a:lstStyle/>
          <a:p>
            <a:pPr algn="ctr" defTabSz="912813" eaLnBrk="0" hangingPunct="0"/>
            <a:r>
              <a:rPr lang="en-US" sz="700">
                <a:latin typeface="Segoe"/>
              </a:rPr>
              <a:t>© 2008 Microsoft Corporation. All rights reserved. Microsoft, Windows, Windows Vista and other product names are or may be registered trademarks and/or trademarks in the U.S. and/or other countries.</a:t>
            </a:r>
          </a:p>
          <a:p>
            <a:pPr algn="ctr" defTabSz="912813" eaLnBrk="0" hangingPunct="0"/>
            <a:r>
              <a:rPr lang="en-US" sz="700">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a:latin typeface="Segoe"/>
              </a:rPr>
            </a:br>
            <a:r>
              <a:rPr lang="en-US" sz="700">
                <a:latin typeface="Segoe"/>
              </a:rPr>
              <a:t>MICROSOFT MAKES NO WARRANTIES, EXPRESS, IMPLIED OR STATUTORY, AS TO THE INFORMATION IN THIS PRESENTATION.</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40" name="Title 1"/>
          <p:cNvPicPr>
            <a:picLocks noChangeArrowheads="1"/>
          </p:cNvPicPr>
          <p:nvPr/>
        </p:nvPicPr>
        <p:blipFill>
          <a:blip r:embed="rId3"/>
          <a:srcRect/>
          <a:stretch>
            <a:fillRect/>
          </a:stretch>
        </p:blipFill>
        <p:spPr bwMode="auto">
          <a:xfrm>
            <a:off x="-6350" y="-42863"/>
            <a:ext cx="8778875" cy="1358901"/>
          </a:xfrm>
          <a:prstGeom prst="rect">
            <a:avLst/>
          </a:prstGeom>
          <a:noFill/>
          <a:ln w="9525">
            <a:noFill/>
            <a:miter lim="800000"/>
            <a:headEnd/>
            <a:tailEnd/>
          </a:ln>
        </p:spPr>
      </p:pic>
      <p:sp>
        <p:nvSpPr>
          <p:cNvPr id="22541" name="Text Placeholder 2"/>
          <p:cNvSpPr>
            <a:spLocks/>
          </p:cNvSpPr>
          <p:nvPr/>
        </p:nvSpPr>
        <p:spPr bwMode="auto">
          <a:xfrm>
            <a:off x="5181600" y="1887538"/>
            <a:ext cx="3733800" cy="5153025"/>
          </a:xfrm>
          <a:prstGeom prst="rect">
            <a:avLst/>
          </a:prstGeom>
          <a:noFill/>
          <a:ln w="9525">
            <a:noFill/>
            <a:miter lim="800000"/>
            <a:headEnd/>
            <a:tailEnd/>
          </a:ln>
        </p:spPr>
        <p:txBody>
          <a:bodyPr lIns="0" tIns="0" rIns="0" bIns="0">
            <a:spAutoFit/>
          </a:bodyPr>
          <a:lstStyle/>
          <a:p>
            <a:pPr marL="280988" indent="-280988" defTabSz="912813" eaLnBrk="0" hangingPunct="0">
              <a:spcBef>
                <a:spcPct val="20000"/>
              </a:spcBef>
              <a:buFontTx/>
              <a:buChar char="•"/>
            </a:pPr>
            <a:r>
              <a:rPr lang="en-US" sz="2100">
                <a:solidFill>
                  <a:srgbClr val="FFFFFF"/>
                </a:solidFill>
              </a:rPr>
              <a:t>Over 2 million downloads in less than 18 months</a:t>
            </a:r>
          </a:p>
          <a:p>
            <a:pPr marL="280988" indent="-280988" defTabSz="912813" eaLnBrk="0" hangingPunct="0">
              <a:spcBef>
                <a:spcPct val="20000"/>
              </a:spcBef>
              <a:buFontTx/>
              <a:buChar char="•"/>
            </a:pPr>
            <a:endParaRPr lang="en-US" sz="600">
              <a:solidFill>
                <a:srgbClr val="FFFFFF"/>
              </a:solidFill>
            </a:endParaRPr>
          </a:p>
          <a:p>
            <a:pPr marL="280988" indent="-280988" defTabSz="912813" eaLnBrk="0" hangingPunct="0">
              <a:spcBef>
                <a:spcPct val="20000"/>
              </a:spcBef>
              <a:buFontTx/>
              <a:buChar char="•"/>
            </a:pPr>
            <a:r>
              <a:rPr lang="en-US" sz="2100">
                <a:solidFill>
                  <a:srgbClr val="FFFFFF"/>
                </a:solidFill>
              </a:rPr>
              <a:t>XP, Vista, Server 2003 </a:t>
            </a:r>
            <a:br>
              <a:rPr lang="en-US" sz="2100">
                <a:solidFill>
                  <a:srgbClr val="FFFFFF"/>
                </a:solidFill>
              </a:rPr>
            </a:br>
            <a:r>
              <a:rPr lang="en-US" sz="2100">
                <a:solidFill>
                  <a:srgbClr val="FFFFFF"/>
                </a:solidFill>
              </a:rPr>
              <a:t>and 2008</a:t>
            </a:r>
          </a:p>
          <a:p>
            <a:pPr marL="280988" indent="-280988" defTabSz="912813" eaLnBrk="0" hangingPunct="0">
              <a:spcBef>
                <a:spcPct val="20000"/>
              </a:spcBef>
              <a:buFontTx/>
              <a:buChar char="•"/>
            </a:pPr>
            <a:endParaRPr lang="en-US" sz="600">
              <a:solidFill>
                <a:srgbClr val="FFFFFF"/>
              </a:solidFill>
            </a:endParaRPr>
          </a:p>
          <a:p>
            <a:pPr marL="280988" indent="-280988" defTabSz="912813" eaLnBrk="0" hangingPunct="0">
              <a:spcBef>
                <a:spcPct val="20000"/>
              </a:spcBef>
              <a:buFontTx/>
              <a:buChar char="•"/>
            </a:pPr>
            <a:r>
              <a:rPr lang="en-US" sz="2100">
                <a:solidFill>
                  <a:srgbClr val="FFFFFF"/>
                </a:solidFill>
              </a:rPr>
              <a:t>Adopted by Exchange, SQL, SCOM, SCVMM, and SCDPM</a:t>
            </a:r>
          </a:p>
          <a:p>
            <a:pPr marL="280988" indent="-280988" defTabSz="912813" eaLnBrk="0" hangingPunct="0">
              <a:spcBef>
                <a:spcPct val="20000"/>
              </a:spcBef>
              <a:buFontTx/>
              <a:buChar char="•"/>
            </a:pPr>
            <a:endParaRPr lang="en-US" sz="600">
              <a:solidFill>
                <a:srgbClr val="FFFFFF"/>
              </a:solidFill>
            </a:endParaRPr>
          </a:p>
          <a:p>
            <a:pPr marL="280988" indent="-280988" defTabSz="912813" eaLnBrk="0" hangingPunct="0">
              <a:spcBef>
                <a:spcPct val="20000"/>
              </a:spcBef>
              <a:buFontTx/>
              <a:buChar char="•"/>
            </a:pPr>
            <a:r>
              <a:rPr lang="en-US" sz="2100">
                <a:solidFill>
                  <a:srgbClr val="FFFFFF"/>
                </a:solidFill>
              </a:rPr>
              <a:t>CEC 2009 requirement</a:t>
            </a:r>
          </a:p>
          <a:p>
            <a:pPr marL="280988" indent="-280988" defTabSz="912813" eaLnBrk="0" hangingPunct="0">
              <a:spcBef>
                <a:spcPct val="20000"/>
              </a:spcBef>
              <a:buFontTx/>
              <a:buChar char="•"/>
            </a:pPr>
            <a:endParaRPr lang="en-US" sz="600">
              <a:solidFill>
                <a:srgbClr val="FFFFFF"/>
              </a:solidFill>
            </a:endParaRPr>
          </a:p>
          <a:p>
            <a:pPr marL="280988" indent="-280988" defTabSz="912813" eaLnBrk="0" hangingPunct="0">
              <a:spcBef>
                <a:spcPct val="20000"/>
              </a:spcBef>
              <a:buFontTx/>
              <a:buChar char="•"/>
            </a:pPr>
            <a:r>
              <a:rPr lang="en-US" sz="2100">
                <a:solidFill>
                  <a:srgbClr val="FFFFFF"/>
                </a:solidFill>
              </a:rPr>
              <a:t>Dozens of 3</a:t>
            </a:r>
            <a:r>
              <a:rPr lang="en-US" sz="2100" baseline="30000">
                <a:solidFill>
                  <a:srgbClr val="FFFFFF"/>
                </a:solidFill>
              </a:rPr>
              <a:t>rd</a:t>
            </a:r>
            <a:r>
              <a:rPr lang="en-US" sz="2100">
                <a:solidFill>
                  <a:srgbClr val="FFFFFF"/>
                </a:solidFill>
              </a:rPr>
              <a:t> party tools, ISVs, and partners</a:t>
            </a:r>
          </a:p>
          <a:p>
            <a:pPr marL="280988" indent="-280988" defTabSz="912813" eaLnBrk="0" hangingPunct="0">
              <a:spcBef>
                <a:spcPct val="20000"/>
              </a:spcBef>
              <a:buFontTx/>
              <a:buChar char="•"/>
            </a:pPr>
            <a:endParaRPr lang="en-US" sz="600">
              <a:solidFill>
                <a:srgbClr val="FFFFFF"/>
              </a:solidFill>
            </a:endParaRPr>
          </a:p>
          <a:p>
            <a:pPr marL="280988" indent="-280988" defTabSz="912813" eaLnBrk="0" hangingPunct="0">
              <a:spcBef>
                <a:spcPct val="20000"/>
              </a:spcBef>
              <a:buFontTx/>
              <a:buChar char="•"/>
            </a:pPr>
            <a:r>
              <a:rPr lang="en-US" sz="2100">
                <a:solidFill>
                  <a:srgbClr val="FFFFFF"/>
                </a:solidFill>
              </a:rPr>
              <a:t>Strong community engagement, 27 PowerShell MVPs</a:t>
            </a:r>
          </a:p>
          <a:p>
            <a:pPr marL="280988" indent="-280988" defTabSz="912813" eaLnBrk="0" hangingPunct="0">
              <a:spcBef>
                <a:spcPct val="20000"/>
              </a:spcBef>
              <a:buFontTx/>
              <a:buChar char="•"/>
            </a:pPr>
            <a:endParaRPr lang="en-US" sz="600">
              <a:solidFill>
                <a:srgbClr val="FFFFFF"/>
              </a:solidFill>
            </a:endParaRPr>
          </a:p>
        </p:txBody>
      </p:sp>
      <p:graphicFrame>
        <p:nvGraphicFramePr>
          <p:cNvPr id="22539" name="Chart 4"/>
          <p:cNvGraphicFramePr>
            <a:graphicFrameLocks/>
          </p:cNvGraphicFramePr>
          <p:nvPr/>
        </p:nvGraphicFramePr>
        <p:xfrm>
          <a:off x="152400" y="1420813"/>
          <a:ext cx="5181600" cy="5437187"/>
        </p:xfrm>
        <a:graphic>
          <a:graphicData uri="http://schemas.openxmlformats.org/presentationml/2006/ole">
            <p:oleObj spid="_x0000_s22539" r:id="rId4" imgW="5182049" imgH="5438103" progId="Excel.Chart.8">
              <p:embed/>
            </p:oleObj>
          </a:graphicData>
        </a:graphic>
      </p:graphicFrame>
      <p:sp>
        <p:nvSpPr>
          <p:cNvPr id="6" name="Title 1"/>
          <p:cNvSpPr txBox="1">
            <a:spLocks/>
          </p:cNvSpPr>
          <p:nvPr/>
        </p:nvSpPr>
        <p:spPr>
          <a:xfrm>
            <a:off x="2286000" y="2209800"/>
            <a:ext cx="2895600" cy="387798"/>
          </a:xfrm>
          <a:prstGeom prst="rect">
            <a:avLst/>
          </a:prstGeom>
        </p:spPr>
        <p:txBody>
          <a:bodyPr lIns="0" tIns="0" rIns="0" bIns="0">
            <a:spAutoFit/>
          </a:bodyPr>
          <a:lstStyle/>
          <a:p>
            <a:pPr defTabSz="914363" fontAlgn="auto">
              <a:lnSpc>
                <a:spcPct val="90000"/>
              </a:lnSpc>
              <a:spcAft>
                <a:spcPts val="0"/>
              </a:spcAft>
              <a:defRPr/>
            </a:pPr>
            <a:r>
              <a:rPr lang="en-US" sz="1400" dirty="0">
                <a:ln w="3175">
                  <a:noFill/>
                </a:ln>
                <a:gradFill flip="none" rotWithShape="1">
                  <a:gsLst>
                    <a:gs pos="0">
                      <a:srgbClr val="FADF7A"/>
                    </a:gs>
                    <a:gs pos="21000">
                      <a:srgbClr val="F8B45A"/>
                    </a:gs>
                    <a:gs pos="59000">
                      <a:srgbClr val="F29000"/>
                    </a:gs>
                    <a:gs pos="80000">
                      <a:srgbClr val="C36405"/>
                    </a:gs>
                  </a:gsLst>
                  <a:lin ang="5400000" scaled="0"/>
                  <a:tileRect/>
                </a:gradFill>
                <a:effectLst>
                  <a:outerShdw blurRad="38100" dist="38100" dir="2700000" algn="tl">
                    <a:srgbClr val="000000">
                      <a:alpha val="43137"/>
                    </a:srgbClr>
                  </a:outerShdw>
                </a:effectLst>
                <a:latin typeface="+mj-lt"/>
              </a:rPr>
              <a:t>Shipped with</a:t>
            </a:r>
          </a:p>
          <a:p>
            <a:pPr defTabSz="914363" fontAlgn="auto">
              <a:lnSpc>
                <a:spcPct val="90000"/>
              </a:lnSpc>
              <a:spcAft>
                <a:spcPts val="0"/>
              </a:spcAft>
              <a:defRPr/>
            </a:pPr>
            <a:r>
              <a:rPr lang="en-US" sz="1400" dirty="0">
                <a:ln w="3175">
                  <a:noFill/>
                </a:ln>
                <a:gradFill flip="none" rotWithShape="1">
                  <a:gsLst>
                    <a:gs pos="0">
                      <a:srgbClr val="FADF7A"/>
                    </a:gs>
                    <a:gs pos="21000">
                      <a:srgbClr val="F8B45A"/>
                    </a:gs>
                    <a:gs pos="59000">
                      <a:srgbClr val="F29000"/>
                    </a:gs>
                    <a:gs pos="80000">
                      <a:srgbClr val="C36405"/>
                    </a:gs>
                  </a:gsLst>
                  <a:lin ang="5400000" scaled="0"/>
                  <a:tileRect/>
                </a:gradFill>
                <a:effectLst>
                  <a:outerShdw blurRad="38100" dist="38100" dir="2700000" algn="tl">
                    <a:srgbClr val="000000">
                      <a:alpha val="43137"/>
                    </a:srgbClr>
                  </a:outerShdw>
                </a:effectLst>
                <a:latin typeface="+mj-lt"/>
              </a:rPr>
              <a:t>Windows Server 2008</a:t>
            </a:r>
          </a:p>
        </p:txBody>
      </p:sp>
      <p:cxnSp>
        <p:nvCxnSpPr>
          <p:cNvPr id="8" name="Straight Arrow Connector 7"/>
          <p:cNvCxnSpPr/>
          <p:nvPr/>
        </p:nvCxnSpPr>
        <p:spPr>
          <a:xfrm>
            <a:off x="4038600" y="2590800"/>
            <a:ext cx="457200" cy="304800"/>
          </a:xfrm>
          <a:prstGeom prst="straightConnector1">
            <a:avLst/>
          </a:prstGeom>
          <a:ln w="19050">
            <a:gradFill>
              <a:gsLst>
                <a:gs pos="0">
                  <a:schemeClr val="accent6">
                    <a:lumMod val="75000"/>
                  </a:schemeClr>
                </a:gs>
                <a:gs pos="50000">
                  <a:schemeClr val="accent6">
                    <a:lumMod val="50000"/>
                  </a:schemeClr>
                </a:gs>
                <a:gs pos="100000">
                  <a:srgbClr val="974903"/>
                </a:gs>
              </a:gsLst>
              <a:lin ang="5400000" scaled="0"/>
            </a:gra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3" descr="Tower-Of-Power.jpg"/>
          <p:cNvPicPr>
            <a:picLocks noChangeAspect="1"/>
          </p:cNvPicPr>
          <p:nvPr/>
        </p:nvPicPr>
        <p:blipFill>
          <a:blip r:embed="rId2"/>
          <a:srcRect/>
          <a:stretch>
            <a:fillRect/>
          </a:stretch>
        </p:blipFill>
        <p:spPr bwMode="auto">
          <a:xfrm>
            <a:off x="4695136" y="3661075"/>
            <a:ext cx="4125912" cy="2911475"/>
          </a:xfrm>
          <a:prstGeom prst="rect">
            <a:avLst/>
          </a:prstGeom>
          <a:noFill/>
          <a:ln w="9525">
            <a:noFill/>
            <a:miter lim="800000"/>
            <a:headEnd/>
            <a:tailEnd/>
          </a:ln>
        </p:spPr>
      </p:pic>
      <p:sp>
        <p:nvSpPr>
          <p:cNvPr id="23554" name="Title 1"/>
          <p:cNvSpPr>
            <a:spLocks noGrp="1"/>
          </p:cNvSpPr>
          <p:nvPr>
            <p:ph type="title"/>
          </p:nvPr>
        </p:nvSpPr>
        <p:spPr>
          <a:xfrm>
            <a:off x="381000" y="230188"/>
            <a:ext cx="8382000" cy="1993900"/>
          </a:xfrm>
        </p:spPr>
        <p:txBody>
          <a:bodyPr>
            <a:normAutofit/>
          </a:bodyPr>
          <a:lstStyle/>
          <a:p>
            <a:pPr eaLnBrk="1" hangingPunct="1"/>
            <a:r>
              <a:rPr lang="en-US" smtClean="0"/>
              <a:t>State of the Software - Community</a:t>
            </a:r>
            <a:br>
              <a:rPr lang="en-US" smtClean="0"/>
            </a:br>
            <a:endParaRPr lang="en-US" smtClean="0"/>
          </a:p>
        </p:txBody>
      </p:sp>
      <p:sp>
        <p:nvSpPr>
          <p:cNvPr id="3" name="Text Placeholder 2"/>
          <p:cNvSpPr>
            <a:spLocks noGrp="1"/>
          </p:cNvSpPr>
          <p:nvPr>
            <p:ph type="body" sz="quarter" idx="10"/>
          </p:nvPr>
        </p:nvSpPr>
        <p:spPr>
          <a:xfrm>
            <a:off x="381000" y="1698625"/>
            <a:ext cx="8382000" cy="2025650"/>
          </a:xfrm>
        </p:spPr>
        <p:txBody>
          <a:bodyPr>
            <a:normAutofit/>
          </a:bodyPr>
          <a:lstStyle/>
          <a:p>
            <a:pPr marL="0" indent="0" eaLnBrk="1" hangingPunct="1">
              <a:spcBef>
                <a:spcPts val="0"/>
              </a:spcBef>
              <a:buFont typeface="Arial" pitchFamily="34" charset="0"/>
              <a:buChar char="•"/>
              <a:defRPr/>
            </a:pPr>
            <a:r>
              <a:rPr lang="en-US" sz="2800" dirty="0" smtClean="0">
                <a:solidFill>
                  <a:schemeClr val="accent3"/>
                </a:solidFill>
              </a:rPr>
              <a:t> </a:t>
            </a:r>
            <a:r>
              <a:rPr lang="en-US" sz="2800" dirty="0" smtClean="0"/>
              <a:t>Active and useful Newsgroups and Forums</a:t>
            </a:r>
          </a:p>
          <a:p>
            <a:pPr marL="0" indent="0" eaLnBrk="1" hangingPunct="1">
              <a:spcBef>
                <a:spcPts val="0"/>
              </a:spcBef>
              <a:buFont typeface="Arial" pitchFamily="34" charset="0"/>
              <a:buChar char="•"/>
              <a:defRPr/>
            </a:pPr>
            <a:r>
              <a:rPr lang="en-US" sz="2800" dirty="0" smtClean="0"/>
              <a:t> 25 </a:t>
            </a:r>
            <a:r>
              <a:rPr lang="en-US" sz="2800" dirty="0" err="1" smtClean="0"/>
              <a:t>Codeplex</a:t>
            </a:r>
            <a:r>
              <a:rPr lang="en-US" sz="2800" dirty="0" smtClean="0"/>
              <a:t> projects (2 in the top 25 most active)</a:t>
            </a:r>
          </a:p>
          <a:p>
            <a:pPr marL="0" indent="0" eaLnBrk="1" hangingPunct="1">
              <a:spcBef>
                <a:spcPts val="0"/>
              </a:spcBef>
              <a:buFont typeface="Arial" pitchFamily="34" charset="0"/>
              <a:buChar char="•"/>
              <a:defRPr/>
            </a:pPr>
            <a:r>
              <a:rPr lang="en-US" sz="2800" dirty="0" smtClean="0"/>
              <a:t> Strong group of MVPs</a:t>
            </a:r>
          </a:p>
          <a:p>
            <a:pPr marL="0" indent="0" eaLnBrk="1" hangingPunct="1">
              <a:spcBef>
                <a:spcPts val="0"/>
              </a:spcBef>
              <a:buFont typeface="Arial" pitchFamily="34" charset="0"/>
              <a:buChar char="•"/>
              <a:defRPr/>
            </a:pPr>
            <a:r>
              <a:rPr lang="en-US" sz="2800" dirty="0" smtClean="0"/>
              <a:t> Strong community tools</a:t>
            </a:r>
          </a:p>
          <a:p>
            <a:pPr eaLnBrk="1" hangingPunct="1">
              <a:defRPr/>
            </a:pPr>
            <a:endParaRPr lang="en-US" sz="2800" dirty="0"/>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3" descr="Tower-Of-Power.jpg"/>
          <p:cNvPicPr>
            <a:picLocks noChangeAspect="1"/>
          </p:cNvPicPr>
          <p:nvPr/>
        </p:nvPicPr>
        <p:blipFill>
          <a:blip r:embed="rId2"/>
          <a:srcRect/>
          <a:stretch>
            <a:fillRect/>
          </a:stretch>
        </p:blipFill>
        <p:spPr bwMode="auto">
          <a:xfrm>
            <a:off x="325438" y="3848100"/>
            <a:ext cx="3902075" cy="2754313"/>
          </a:xfrm>
          <a:prstGeom prst="rect">
            <a:avLst/>
          </a:prstGeom>
          <a:noFill/>
          <a:ln w="9525">
            <a:noFill/>
            <a:miter lim="800000"/>
            <a:headEnd/>
            <a:tailEnd/>
          </a:ln>
        </p:spPr>
      </p:pic>
      <p:pic>
        <p:nvPicPr>
          <p:cNvPr id="24578" name="Picture 2" descr="http://blogs.msdn.com/blogfiles/powershell/WindowsLiveWriter/TowerofPowerPart2_887B/001_1.jpg"/>
          <p:cNvPicPr>
            <a:picLocks noChangeAspect="1" noChangeArrowheads="1"/>
          </p:cNvPicPr>
          <p:nvPr/>
        </p:nvPicPr>
        <p:blipFill>
          <a:blip r:embed="rId3"/>
          <a:srcRect/>
          <a:stretch>
            <a:fillRect/>
          </a:stretch>
        </p:blipFill>
        <p:spPr bwMode="auto">
          <a:xfrm>
            <a:off x="4308475" y="147638"/>
            <a:ext cx="4835525" cy="6448425"/>
          </a:xfrm>
          <a:prstGeom prst="rect">
            <a:avLst/>
          </a:prstGeom>
          <a:noFill/>
          <a:ln w="9525">
            <a:noFill/>
            <a:miter lim="800000"/>
            <a:headEnd/>
            <a:tailEnd/>
          </a:ln>
        </p:spPr>
      </p:pic>
      <p:sp>
        <p:nvSpPr>
          <p:cNvPr id="24579" name="Title 1"/>
          <p:cNvSpPr>
            <a:spLocks noGrp="1"/>
          </p:cNvSpPr>
          <p:nvPr>
            <p:ph type="title"/>
          </p:nvPr>
        </p:nvSpPr>
        <p:spPr>
          <a:xfrm>
            <a:off x="381000" y="230188"/>
            <a:ext cx="8382000" cy="1993900"/>
          </a:xfrm>
        </p:spPr>
        <p:txBody>
          <a:bodyPr>
            <a:normAutofit/>
          </a:bodyPr>
          <a:lstStyle/>
          <a:p>
            <a:pPr eaLnBrk="1" hangingPunct="1"/>
            <a:r>
              <a:rPr lang="en-US" dirty="0" smtClean="0"/>
              <a:t>State of the Software - Community</a:t>
            </a:r>
            <a:br>
              <a:rPr lang="en-US" dirty="0" smtClean="0"/>
            </a:br>
            <a:endParaRPr lang="en-US" dirty="0" smtClean="0"/>
          </a:p>
        </p:txBody>
      </p:sp>
      <p:sp>
        <p:nvSpPr>
          <p:cNvPr id="3" name="Text Placeholder 2"/>
          <p:cNvSpPr>
            <a:spLocks noGrp="1"/>
          </p:cNvSpPr>
          <p:nvPr>
            <p:ph type="body" sz="quarter" idx="10"/>
          </p:nvPr>
        </p:nvSpPr>
        <p:spPr>
          <a:xfrm>
            <a:off x="381000" y="1698625"/>
            <a:ext cx="8382000" cy="2025650"/>
          </a:xfrm>
        </p:spPr>
        <p:txBody>
          <a:bodyPr>
            <a:normAutofit/>
          </a:bodyPr>
          <a:lstStyle/>
          <a:p>
            <a:pPr marL="0" indent="0" eaLnBrk="1" hangingPunct="1">
              <a:spcBef>
                <a:spcPts val="0"/>
              </a:spcBef>
              <a:buFont typeface="Arial" pitchFamily="34" charset="0"/>
              <a:buChar char="•"/>
              <a:defRPr/>
            </a:pPr>
            <a:r>
              <a:rPr lang="en-US" sz="2800" dirty="0" smtClean="0">
                <a:solidFill>
                  <a:schemeClr val="accent3"/>
                </a:solidFill>
              </a:rPr>
              <a:t> </a:t>
            </a:r>
            <a:r>
              <a:rPr lang="en-US" sz="2800" dirty="0" smtClean="0"/>
              <a:t>Active and useful Newsgroups and Forums</a:t>
            </a:r>
          </a:p>
          <a:p>
            <a:pPr marL="0" indent="0" eaLnBrk="1" hangingPunct="1">
              <a:spcBef>
                <a:spcPts val="0"/>
              </a:spcBef>
              <a:buFont typeface="Arial" pitchFamily="34" charset="0"/>
              <a:buChar char="•"/>
              <a:defRPr/>
            </a:pPr>
            <a:r>
              <a:rPr lang="en-US" sz="2800" dirty="0" smtClean="0"/>
              <a:t> 25 </a:t>
            </a:r>
            <a:r>
              <a:rPr lang="en-US" sz="2800" dirty="0" err="1" smtClean="0"/>
              <a:t>Codeplex</a:t>
            </a:r>
            <a:r>
              <a:rPr lang="en-US" sz="2800" dirty="0" smtClean="0"/>
              <a:t> projects (2 in the top 25 most active)</a:t>
            </a:r>
          </a:p>
          <a:p>
            <a:pPr marL="0" indent="0" eaLnBrk="1" hangingPunct="1">
              <a:spcBef>
                <a:spcPts val="0"/>
              </a:spcBef>
              <a:buFont typeface="Arial" pitchFamily="34" charset="0"/>
              <a:buChar char="•"/>
              <a:defRPr/>
            </a:pPr>
            <a:r>
              <a:rPr lang="en-US" sz="2800" dirty="0" smtClean="0"/>
              <a:t> Strong group of MVPs</a:t>
            </a:r>
          </a:p>
          <a:p>
            <a:pPr marL="0" indent="0" eaLnBrk="1" hangingPunct="1">
              <a:spcBef>
                <a:spcPts val="0"/>
              </a:spcBef>
              <a:buFont typeface="Arial" pitchFamily="34" charset="0"/>
              <a:buChar char="•"/>
              <a:defRPr/>
            </a:pPr>
            <a:r>
              <a:rPr lang="en-US" sz="2800" dirty="0" smtClean="0"/>
              <a:t> Strong community tools</a:t>
            </a:r>
          </a:p>
          <a:p>
            <a:pPr eaLnBrk="1" hangingPunct="1">
              <a:defRPr/>
            </a:pPr>
            <a:endParaRPr lang="en-US" sz="2800" dirty="0"/>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
          <p:cNvSpPr>
            <a:spLocks noEditPoints="1"/>
          </p:cNvSpPr>
          <p:nvPr/>
        </p:nvSpPr>
        <p:spPr bwMode="auto">
          <a:xfrm>
            <a:off x="596900" y="4800600"/>
            <a:ext cx="381000" cy="998538"/>
          </a:xfrm>
          <a:custGeom>
            <a:avLst/>
            <a:gdLst>
              <a:gd name="T0" fmla="*/ 0 w 612"/>
              <a:gd name="T1" fmla="*/ 2147483647 h 859"/>
              <a:gd name="T2" fmla="*/ 0 w 612"/>
              <a:gd name="T3" fmla="*/ 2147483647 h 859"/>
              <a:gd name="T4" fmla="*/ 2147483647 w 612"/>
              <a:gd name="T5" fmla="*/ 2147483647 h 859"/>
              <a:gd name="T6" fmla="*/ 2147483647 w 612"/>
              <a:gd name="T7" fmla="*/ 2147483647 h 859"/>
              <a:gd name="T8" fmla="*/ 2147483647 w 612"/>
              <a:gd name="T9" fmla="*/ 2147483647 h 859"/>
              <a:gd name="T10" fmla="*/ 2147483647 w 612"/>
              <a:gd name="T11" fmla="*/ 2147483647 h 859"/>
              <a:gd name="T12" fmla="*/ 2147483647 w 612"/>
              <a:gd name="T13" fmla="*/ 2147483647 h 859"/>
              <a:gd name="T14" fmla="*/ 0 w 612"/>
              <a:gd name="T15" fmla="*/ 2147483647 h 859"/>
              <a:gd name="T16" fmla="*/ 2147483647 w 612"/>
              <a:gd name="T17" fmla="*/ 0 h 859"/>
              <a:gd name="T18" fmla="*/ 2147483647 w 612"/>
              <a:gd name="T19" fmla="*/ 2147483647 h 859"/>
              <a:gd name="T20" fmla="*/ 2147483647 w 612"/>
              <a:gd name="T21" fmla="*/ 2147483647 h 859"/>
              <a:gd name="T22" fmla="*/ 2147483647 w 612"/>
              <a:gd name="T23" fmla="*/ 0 h 8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12"/>
              <a:gd name="T37" fmla="*/ 0 h 859"/>
              <a:gd name="T38" fmla="*/ 612 w 612"/>
              <a:gd name="T39" fmla="*/ 859 h 8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12" h="859">
                <a:moveTo>
                  <a:pt x="0" y="859"/>
                </a:moveTo>
                <a:lnTo>
                  <a:pt x="0" y="33"/>
                </a:lnTo>
                <a:lnTo>
                  <a:pt x="541" y="33"/>
                </a:lnTo>
                <a:lnTo>
                  <a:pt x="541" y="54"/>
                </a:lnTo>
                <a:lnTo>
                  <a:pt x="11" y="54"/>
                </a:lnTo>
                <a:lnTo>
                  <a:pt x="22" y="43"/>
                </a:lnTo>
                <a:lnTo>
                  <a:pt x="22" y="859"/>
                </a:lnTo>
                <a:lnTo>
                  <a:pt x="0" y="859"/>
                </a:lnTo>
                <a:close/>
                <a:moveTo>
                  <a:pt x="526" y="0"/>
                </a:moveTo>
                <a:lnTo>
                  <a:pt x="612" y="43"/>
                </a:lnTo>
                <a:lnTo>
                  <a:pt x="526" y="86"/>
                </a:lnTo>
                <a:lnTo>
                  <a:pt x="526" y="0"/>
                </a:lnTo>
                <a:close/>
              </a:path>
            </a:pathLst>
          </a:custGeom>
          <a:noFill/>
          <a:ln w="57150">
            <a:solidFill>
              <a:schemeClr val="folHlink"/>
            </a:solidFill>
            <a:bevel/>
            <a:headEnd/>
            <a:tailEnd/>
          </a:ln>
        </p:spPr>
        <p:txBody>
          <a:bodyPr/>
          <a:lstStyle/>
          <a:p>
            <a:endParaRPr lang="en-US"/>
          </a:p>
        </p:txBody>
      </p:sp>
      <p:sp>
        <p:nvSpPr>
          <p:cNvPr id="25602" name="AutoShape 3"/>
          <p:cNvSpPr>
            <a:spLocks noChangeAspect="1" noChangeArrowheads="1"/>
          </p:cNvSpPr>
          <p:nvPr/>
        </p:nvSpPr>
        <p:spPr bwMode="auto">
          <a:xfrm>
            <a:off x="-611188" y="5681663"/>
            <a:ext cx="12573001" cy="5638800"/>
          </a:xfrm>
          <a:prstGeom prst="rect">
            <a:avLst/>
          </a:prstGeom>
          <a:noFill/>
          <a:ln w="9525">
            <a:noFill/>
            <a:miter lim="800000"/>
            <a:headEnd/>
            <a:tailEnd/>
          </a:ln>
        </p:spPr>
        <p:txBody>
          <a:bodyPr/>
          <a:lstStyle/>
          <a:p>
            <a:endParaRPr lang="en-US"/>
          </a:p>
        </p:txBody>
      </p:sp>
      <p:sp>
        <p:nvSpPr>
          <p:cNvPr id="6" name="Freeform 4"/>
          <p:cNvSpPr>
            <a:spLocks noEditPoints="1"/>
          </p:cNvSpPr>
          <p:nvPr/>
        </p:nvSpPr>
        <p:spPr bwMode="auto">
          <a:xfrm>
            <a:off x="2049463" y="4797425"/>
            <a:ext cx="163512" cy="954088"/>
          </a:xfrm>
          <a:custGeom>
            <a:avLst/>
            <a:gdLst>
              <a:gd name="T0" fmla="*/ 2147483647 w 1025"/>
              <a:gd name="T1" fmla="*/ 0 h 3825"/>
              <a:gd name="T2" fmla="*/ 2147483647 w 1025"/>
              <a:gd name="T3" fmla="*/ 0 h 3825"/>
              <a:gd name="T4" fmla="*/ 2147483647 w 1025"/>
              <a:gd name="T5" fmla="*/ 2147483647 h 3825"/>
              <a:gd name="T6" fmla="*/ 2147483647 w 1025"/>
              <a:gd name="T7" fmla="*/ 2147483647 h 3825"/>
              <a:gd name="T8" fmla="*/ 2147483647 w 1025"/>
              <a:gd name="T9" fmla="*/ 2147483647 h 3825"/>
              <a:gd name="T10" fmla="*/ 2147483647 w 1025"/>
              <a:gd name="T11" fmla="*/ 2147483647 h 3825"/>
              <a:gd name="T12" fmla="*/ 2147483647 w 1025"/>
              <a:gd name="T13" fmla="*/ 2147483647 h 3825"/>
              <a:gd name="T14" fmla="*/ 2147483647 w 1025"/>
              <a:gd name="T15" fmla="*/ 2147483647 h 3825"/>
              <a:gd name="T16" fmla="*/ 2147483647 w 1025"/>
              <a:gd name="T17" fmla="*/ 2147483647 h 3825"/>
              <a:gd name="T18" fmla="*/ 0 w 1025"/>
              <a:gd name="T19" fmla="*/ 2147483647 h 3825"/>
              <a:gd name="T20" fmla="*/ 2147483647 w 1025"/>
              <a:gd name="T21" fmla="*/ 0 h 3825"/>
              <a:gd name="T22" fmla="*/ 2147483647 w 1025"/>
              <a:gd name="T23" fmla="*/ 2147483647 h 3825"/>
              <a:gd name="T24" fmla="*/ 2147483647 w 1025"/>
              <a:gd name="T25" fmla="*/ 2147483647 h 3825"/>
              <a:gd name="T26" fmla="*/ 2147483647 w 1025"/>
              <a:gd name="T27" fmla="*/ 2147483647 h 3825"/>
              <a:gd name="T28" fmla="*/ 2147483647 w 1025"/>
              <a:gd name="T29" fmla="*/ 2147483647 h 38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5"/>
              <a:gd name="T46" fmla="*/ 0 h 3825"/>
              <a:gd name="T47" fmla="*/ 1025 w 1025"/>
              <a:gd name="T48" fmla="*/ 3825 h 38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5" h="3825">
                <a:moveTo>
                  <a:pt x="25" y="0"/>
                </a:moveTo>
                <a:lnTo>
                  <a:pt x="825" y="0"/>
                </a:lnTo>
                <a:cubicBezTo>
                  <a:pt x="839" y="0"/>
                  <a:pt x="850" y="12"/>
                  <a:pt x="850" y="25"/>
                </a:cubicBezTo>
                <a:lnTo>
                  <a:pt x="850" y="3492"/>
                </a:lnTo>
                <a:cubicBezTo>
                  <a:pt x="850" y="3506"/>
                  <a:pt x="839" y="3517"/>
                  <a:pt x="825" y="3517"/>
                </a:cubicBezTo>
                <a:cubicBezTo>
                  <a:pt x="812" y="3517"/>
                  <a:pt x="800" y="3506"/>
                  <a:pt x="800" y="3492"/>
                </a:cubicBezTo>
                <a:lnTo>
                  <a:pt x="800" y="25"/>
                </a:lnTo>
                <a:lnTo>
                  <a:pt x="825" y="50"/>
                </a:lnTo>
                <a:lnTo>
                  <a:pt x="25" y="50"/>
                </a:lnTo>
                <a:cubicBezTo>
                  <a:pt x="12" y="50"/>
                  <a:pt x="0" y="39"/>
                  <a:pt x="0" y="25"/>
                </a:cubicBezTo>
                <a:cubicBezTo>
                  <a:pt x="0" y="12"/>
                  <a:pt x="12" y="0"/>
                  <a:pt x="25" y="0"/>
                </a:cubicBezTo>
                <a:close/>
                <a:moveTo>
                  <a:pt x="1025" y="3425"/>
                </a:moveTo>
                <a:lnTo>
                  <a:pt x="825" y="3825"/>
                </a:lnTo>
                <a:lnTo>
                  <a:pt x="625" y="3425"/>
                </a:lnTo>
                <a:lnTo>
                  <a:pt x="1025" y="3425"/>
                </a:lnTo>
                <a:close/>
              </a:path>
            </a:pathLst>
          </a:custGeom>
          <a:solidFill>
            <a:srgbClr val="000000"/>
          </a:solidFill>
          <a:ln w="57150">
            <a:solidFill>
              <a:schemeClr val="folHlink"/>
            </a:solidFill>
            <a:bevel/>
            <a:headEnd/>
            <a:tailEnd/>
          </a:ln>
        </p:spPr>
        <p:txBody>
          <a:bodyPr/>
          <a:lstStyle/>
          <a:p>
            <a:endParaRPr lang="en-US"/>
          </a:p>
        </p:txBody>
      </p:sp>
      <p:sp>
        <p:nvSpPr>
          <p:cNvPr id="7" name="Freeform 5"/>
          <p:cNvSpPr>
            <a:spLocks noEditPoints="1"/>
          </p:cNvSpPr>
          <p:nvPr/>
        </p:nvSpPr>
        <p:spPr bwMode="auto">
          <a:xfrm>
            <a:off x="2401888" y="4752975"/>
            <a:ext cx="354012" cy="998538"/>
          </a:xfrm>
          <a:custGeom>
            <a:avLst/>
            <a:gdLst>
              <a:gd name="T0" fmla="*/ 0 w 612"/>
              <a:gd name="T1" fmla="*/ 2147483647 h 859"/>
              <a:gd name="T2" fmla="*/ 0 w 612"/>
              <a:gd name="T3" fmla="*/ 2147483647 h 859"/>
              <a:gd name="T4" fmla="*/ 2147483647 w 612"/>
              <a:gd name="T5" fmla="*/ 2147483647 h 859"/>
              <a:gd name="T6" fmla="*/ 2147483647 w 612"/>
              <a:gd name="T7" fmla="*/ 2147483647 h 859"/>
              <a:gd name="T8" fmla="*/ 2147483647 w 612"/>
              <a:gd name="T9" fmla="*/ 2147483647 h 859"/>
              <a:gd name="T10" fmla="*/ 2147483647 w 612"/>
              <a:gd name="T11" fmla="*/ 2147483647 h 859"/>
              <a:gd name="T12" fmla="*/ 2147483647 w 612"/>
              <a:gd name="T13" fmla="*/ 2147483647 h 859"/>
              <a:gd name="T14" fmla="*/ 0 w 612"/>
              <a:gd name="T15" fmla="*/ 2147483647 h 859"/>
              <a:gd name="T16" fmla="*/ 2147483647 w 612"/>
              <a:gd name="T17" fmla="*/ 0 h 859"/>
              <a:gd name="T18" fmla="*/ 2147483647 w 612"/>
              <a:gd name="T19" fmla="*/ 2147483647 h 859"/>
              <a:gd name="T20" fmla="*/ 2147483647 w 612"/>
              <a:gd name="T21" fmla="*/ 2147483647 h 859"/>
              <a:gd name="T22" fmla="*/ 2147483647 w 612"/>
              <a:gd name="T23" fmla="*/ 0 h 8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12"/>
              <a:gd name="T37" fmla="*/ 0 h 859"/>
              <a:gd name="T38" fmla="*/ 612 w 612"/>
              <a:gd name="T39" fmla="*/ 859 h 8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12" h="859">
                <a:moveTo>
                  <a:pt x="0" y="859"/>
                </a:moveTo>
                <a:lnTo>
                  <a:pt x="0" y="33"/>
                </a:lnTo>
                <a:lnTo>
                  <a:pt x="541" y="33"/>
                </a:lnTo>
                <a:lnTo>
                  <a:pt x="541" y="54"/>
                </a:lnTo>
                <a:lnTo>
                  <a:pt x="11" y="54"/>
                </a:lnTo>
                <a:lnTo>
                  <a:pt x="22" y="43"/>
                </a:lnTo>
                <a:lnTo>
                  <a:pt x="22" y="859"/>
                </a:lnTo>
                <a:lnTo>
                  <a:pt x="0" y="859"/>
                </a:lnTo>
                <a:close/>
                <a:moveTo>
                  <a:pt x="526" y="0"/>
                </a:moveTo>
                <a:lnTo>
                  <a:pt x="612" y="43"/>
                </a:lnTo>
                <a:lnTo>
                  <a:pt x="526" y="86"/>
                </a:lnTo>
                <a:lnTo>
                  <a:pt x="526" y="0"/>
                </a:lnTo>
                <a:close/>
              </a:path>
            </a:pathLst>
          </a:custGeom>
          <a:solidFill>
            <a:srgbClr val="000000"/>
          </a:solidFill>
          <a:ln w="57150">
            <a:solidFill>
              <a:schemeClr val="folHlink"/>
            </a:solidFill>
            <a:bevel/>
            <a:headEnd/>
            <a:tailEnd/>
          </a:ln>
        </p:spPr>
        <p:txBody>
          <a:bodyPr/>
          <a:lstStyle/>
          <a:p>
            <a:endParaRPr lang="en-US"/>
          </a:p>
        </p:txBody>
      </p:sp>
      <p:sp>
        <p:nvSpPr>
          <p:cNvPr id="8" name="Freeform 6"/>
          <p:cNvSpPr>
            <a:spLocks noEditPoints="1"/>
          </p:cNvSpPr>
          <p:nvPr/>
        </p:nvSpPr>
        <p:spPr bwMode="auto">
          <a:xfrm>
            <a:off x="4070350" y="4752975"/>
            <a:ext cx="454025" cy="998538"/>
          </a:xfrm>
          <a:custGeom>
            <a:avLst/>
            <a:gdLst>
              <a:gd name="T0" fmla="*/ 0 w 612"/>
              <a:gd name="T1" fmla="*/ 2147483647 h 859"/>
              <a:gd name="T2" fmla="*/ 0 w 612"/>
              <a:gd name="T3" fmla="*/ 2147483647 h 859"/>
              <a:gd name="T4" fmla="*/ 2147483647 w 612"/>
              <a:gd name="T5" fmla="*/ 2147483647 h 859"/>
              <a:gd name="T6" fmla="*/ 2147483647 w 612"/>
              <a:gd name="T7" fmla="*/ 2147483647 h 859"/>
              <a:gd name="T8" fmla="*/ 2147483647 w 612"/>
              <a:gd name="T9" fmla="*/ 2147483647 h 859"/>
              <a:gd name="T10" fmla="*/ 2147483647 w 612"/>
              <a:gd name="T11" fmla="*/ 2147483647 h 859"/>
              <a:gd name="T12" fmla="*/ 2147483647 w 612"/>
              <a:gd name="T13" fmla="*/ 2147483647 h 859"/>
              <a:gd name="T14" fmla="*/ 0 w 612"/>
              <a:gd name="T15" fmla="*/ 2147483647 h 859"/>
              <a:gd name="T16" fmla="*/ 2147483647 w 612"/>
              <a:gd name="T17" fmla="*/ 0 h 859"/>
              <a:gd name="T18" fmla="*/ 2147483647 w 612"/>
              <a:gd name="T19" fmla="*/ 2147483647 h 859"/>
              <a:gd name="T20" fmla="*/ 2147483647 w 612"/>
              <a:gd name="T21" fmla="*/ 2147483647 h 859"/>
              <a:gd name="T22" fmla="*/ 2147483647 w 612"/>
              <a:gd name="T23" fmla="*/ 0 h 8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12"/>
              <a:gd name="T37" fmla="*/ 0 h 859"/>
              <a:gd name="T38" fmla="*/ 612 w 612"/>
              <a:gd name="T39" fmla="*/ 859 h 8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12" h="859">
                <a:moveTo>
                  <a:pt x="0" y="859"/>
                </a:moveTo>
                <a:lnTo>
                  <a:pt x="0" y="33"/>
                </a:lnTo>
                <a:lnTo>
                  <a:pt x="541" y="33"/>
                </a:lnTo>
                <a:lnTo>
                  <a:pt x="541" y="54"/>
                </a:lnTo>
                <a:lnTo>
                  <a:pt x="11" y="54"/>
                </a:lnTo>
                <a:lnTo>
                  <a:pt x="22" y="43"/>
                </a:lnTo>
                <a:lnTo>
                  <a:pt x="22" y="859"/>
                </a:lnTo>
                <a:lnTo>
                  <a:pt x="0" y="859"/>
                </a:lnTo>
                <a:close/>
                <a:moveTo>
                  <a:pt x="526" y="0"/>
                </a:moveTo>
                <a:lnTo>
                  <a:pt x="612" y="43"/>
                </a:lnTo>
                <a:lnTo>
                  <a:pt x="526" y="86"/>
                </a:lnTo>
                <a:lnTo>
                  <a:pt x="526" y="0"/>
                </a:lnTo>
                <a:close/>
              </a:path>
            </a:pathLst>
          </a:custGeom>
          <a:solidFill>
            <a:srgbClr val="000000"/>
          </a:solidFill>
          <a:ln w="57150">
            <a:solidFill>
              <a:schemeClr val="folHlink"/>
            </a:solidFill>
            <a:bevel/>
            <a:headEnd/>
            <a:tailEnd/>
          </a:ln>
        </p:spPr>
        <p:txBody>
          <a:bodyPr/>
          <a:lstStyle/>
          <a:p>
            <a:endParaRPr lang="en-US"/>
          </a:p>
        </p:txBody>
      </p:sp>
      <p:sp>
        <p:nvSpPr>
          <p:cNvPr id="9" name="Freeform 7"/>
          <p:cNvSpPr>
            <a:spLocks noEditPoints="1"/>
          </p:cNvSpPr>
          <p:nvPr/>
        </p:nvSpPr>
        <p:spPr bwMode="auto">
          <a:xfrm>
            <a:off x="5765800" y="4752975"/>
            <a:ext cx="454025" cy="998538"/>
          </a:xfrm>
          <a:custGeom>
            <a:avLst/>
            <a:gdLst>
              <a:gd name="T0" fmla="*/ 0 w 612"/>
              <a:gd name="T1" fmla="*/ 2147483647 h 859"/>
              <a:gd name="T2" fmla="*/ 0 w 612"/>
              <a:gd name="T3" fmla="*/ 2147483647 h 859"/>
              <a:gd name="T4" fmla="*/ 2147483647 w 612"/>
              <a:gd name="T5" fmla="*/ 2147483647 h 859"/>
              <a:gd name="T6" fmla="*/ 2147483647 w 612"/>
              <a:gd name="T7" fmla="*/ 2147483647 h 859"/>
              <a:gd name="T8" fmla="*/ 2147483647 w 612"/>
              <a:gd name="T9" fmla="*/ 2147483647 h 859"/>
              <a:gd name="T10" fmla="*/ 2147483647 w 612"/>
              <a:gd name="T11" fmla="*/ 2147483647 h 859"/>
              <a:gd name="T12" fmla="*/ 2147483647 w 612"/>
              <a:gd name="T13" fmla="*/ 2147483647 h 859"/>
              <a:gd name="T14" fmla="*/ 0 w 612"/>
              <a:gd name="T15" fmla="*/ 2147483647 h 859"/>
              <a:gd name="T16" fmla="*/ 2147483647 w 612"/>
              <a:gd name="T17" fmla="*/ 0 h 859"/>
              <a:gd name="T18" fmla="*/ 2147483647 w 612"/>
              <a:gd name="T19" fmla="*/ 2147483647 h 859"/>
              <a:gd name="T20" fmla="*/ 2147483647 w 612"/>
              <a:gd name="T21" fmla="*/ 2147483647 h 859"/>
              <a:gd name="T22" fmla="*/ 2147483647 w 612"/>
              <a:gd name="T23" fmla="*/ 0 h 8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12"/>
              <a:gd name="T37" fmla="*/ 0 h 859"/>
              <a:gd name="T38" fmla="*/ 612 w 612"/>
              <a:gd name="T39" fmla="*/ 859 h 8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12" h="859">
                <a:moveTo>
                  <a:pt x="0" y="859"/>
                </a:moveTo>
                <a:lnTo>
                  <a:pt x="0" y="33"/>
                </a:lnTo>
                <a:lnTo>
                  <a:pt x="541" y="33"/>
                </a:lnTo>
                <a:lnTo>
                  <a:pt x="541" y="54"/>
                </a:lnTo>
                <a:lnTo>
                  <a:pt x="11" y="54"/>
                </a:lnTo>
                <a:lnTo>
                  <a:pt x="22" y="43"/>
                </a:lnTo>
                <a:lnTo>
                  <a:pt x="22" y="859"/>
                </a:lnTo>
                <a:lnTo>
                  <a:pt x="0" y="859"/>
                </a:lnTo>
                <a:close/>
                <a:moveTo>
                  <a:pt x="526" y="0"/>
                </a:moveTo>
                <a:lnTo>
                  <a:pt x="612" y="43"/>
                </a:lnTo>
                <a:lnTo>
                  <a:pt x="526" y="86"/>
                </a:lnTo>
                <a:lnTo>
                  <a:pt x="526" y="0"/>
                </a:lnTo>
                <a:close/>
              </a:path>
            </a:pathLst>
          </a:custGeom>
          <a:solidFill>
            <a:srgbClr val="000000"/>
          </a:solidFill>
          <a:ln w="57150">
            <a:solidFill>
              <a:schemeClr val="folHlink"/>
            </a:solidFill>
            <a:bevel/>
            <a:headEnd/>
            <a:tailEnd/>
          </a:ln>
        </p:spPr>
        <p:txBody>
          <a:bodyPr/>
          <a:lstStyle/>
          <a:p>
            <a:endParaRPr lang="en-US"/>
          </a:p>
        </p:txBody>
      </p:sp>
      <p:sp>
        <p:nvSpPr>
          <p:cNvPr id="10" name="Freeform 8"/>
          <p:cNvSpPr>
            <a:spLocks noEditPoints="1"/>
          </p:cNvSpPr>
          <p:nvPr/>
        </p:nvSpPr>
        <p:spPr bwMode="auto">
          <a:xfrm>
            <a:off x="3743325" y="4797425"/>
            <a:ext cx="163513" cy="954088"/>
          </a:xfrm>
          <a:custGeom>
            <a:avLst/>
            <a:gdLst>
              <a:gd name="T0" fmla="*/ 2147483647 w 1025"/>
              <a:gd name="T1" fmla="*/ 0 h 3825"/>
              <a:gd name="T2" fmla="*/ 2147483647 w 1025"/>
              <a:gd name="T3" fmla="*/ 0 h 3825"/>
              <a:gd name="T4" fmla="*/ 2147483647 w 1025"/>
              <a:gd name="T5" fmla="*/ 2147483647 h 3825"/>
              <a:gd name="T6" fmla="*/ 2147483647 w 1025"/>
              <a:gd name="T7" fmla="*/ 2147483647 h 3825"/>
              <a:gd name="T8" fmla="*/ 2147483647 w 1025"/>
              <a:gd name="T9" fmla="*/ 2147483647 h 3825"/>
              <a:gd name="T10" fmla="*/ 2147483647 w 1025"/>
              <a:gd name="T11" fmla="*/ 2147483647 h 3825"/>
              <a:gd name="T12" fmla="*/ 2147483647 w 1025"/>
              <a:gd name="T13" fmla="*/ 2147483647 h 3825"/>
              <a:gd name="T14" fmla="*/ 2147483647 w 1025"/>
              <a:gd name="T15" fmla="*/ 2147483647 h 3825"/>
              <a:gd name="T16" fmla="*/ 2147483647 w 1025"/>
              <a:gd name="T17" fmla="*/ 2147483647 h 3825"/>
              <a:gd name="T18" fmla="*/ 0 w 1025"/>
              <a:gd name="T19" fmla="*/ 2147483647 h 3825"/>
              <a:gd name="T20" fmla="*/ 2147483647 w 1025"/>
              <a:gd name="T21" fmla="*/ 0 h 3825"/>
              <a:gd name="T22" fmla="*/ 2147483647 w 1025"/>
              <a:gd name="T23" fmla="*/ 2147483647 h 3825"/>
              <a:gd name="T24" fmla="*/ 2147483647 w 1025"/>
              <a:gd name="T25" fmla="*/ 2147483647 h 3825"/>
              <a:gd name="T26" fmla="*/ 2147483647 w 1025"/>
              <a:gd name="T27" fmla="*/ 2147483647 h 3825"/>
              <a:gd name="T28" fmla="*/ 2147483647 w 1025"/>
              <a:gd name="T29" fmla="*/ 2147483647 h 38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5"/>
              <a:gd name="T46" fmla="*/ 0 h 3825"/>
              <a:gd name="T47" fmla="*/ 1025 w 1025"/>
              <a:gd name="T48" fmla="*/ 3825 h 38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5" h="3825">
                <a:moveTo>
                  <a:pt x="25" y="0"/>
                </a:moveTo>
                <a:lnTo>
                  <a:pt x="825" y="0"/>
                </a:lnTo>
                <a:cubicBezTo>
                  <a:pt x="839" y="0"/>
                  <a:pt x="850" y="12"/>
                  <a:pt x="850" y="25"/>
                </a:cubicBezTo>
                <a:lnTo>
                  <a:pt x="850" y="3492"/>
                </a:lnTo>
                <a:cubicBezTo>
                  <a:pt x="850" y="3506"/>
                  <a:pt x="839" y="3517"/>
                  <a:pt x="825" y="3517"/>
                </a:cubicBezTo>
                <a:cubicBezTo>
                  <a:pt x="812" y="3517"/>
                  <a:pt x="800" y="3506"/>
                  <a:pt x="800" y="3492"/>
                </a:cubicBezTo>
                <a:lnTo>
                  <a:pt x="800" y="25"/>
                </a:lnTo>
                <a:lnTo>
                  <a:pt x="825" y="50"/>
                </a:lnTo>
                <a:lnTo>
                  <a:pt x="25" y="50"/>
                </a:lnTo>
                <a:cubicBezTo>
                  <a:pt x="12" y="50"/>
                  <a:pt x="0" y="39"/>
                  <a:pt x="0" y="25"/>
                </a:cubicBezTo>
                <a:cubicBezTo>
                  <a:pt x="0" y="12"/>
                  <a:pt x="12" y="0"/>
                  <a:pt x="25" y="0"/>
                </a:cubicBezTo>
                <a:close/>
                <a:moveTo>
                  <a:pt x="1025" y="3425"/>
                </a:moveTo>
                <a:lnTo>
                  <a:pt x="825" y="3825"/>
                </a:lnTo>
                <a:lnTo>
                  <a:pt x="625" y="3425"/>
                </a:lnTo>
                <a:lnTo>
                  <a:pt x="1025" y="3425"/>
                </a:lnTo>
                <a:close/>
              </a:path>
            </a:pathLst>
          </a:custGeom>
          <a:solidFill>
            <a:srgbClr val="000000"/>
          </a:solidFill>
          <a:ln w="57150">
            <a:solidFill>
              <a:schemeClr val="folHlink"/>
            </a:solidFill>
            <a:bevel/>
            <a:headEnd/>
            <a:tailEnd/>
          </a:ln>
        </p:spPr>
        <p:txBody>
          <a:bodyPr/>
          <a:lstStyle/>
          <a:p>
            <a:endParaRPr lang="en-US"/>
          </a:p>
        </p:txBody>
      </p:sp>
      <p:sp>
        <p:nvSpPr>
          <p:cNvPr id="11" name="Freeform 9"/>
          <p:cNvSpPr>
            <a:spLocks noEditPoints="1"/>
          </p:cNvSpPr>
          <p:nvPr/>
        </p:nvSpPr>
        <p:spPr bwMode="auto">
          <a:xfrm>
            <a:off x="5413375" y="4797425"/>
            <a:ext cx="163513" cy="954088"/>
          </a:xfrm>
          <a:custGeom>
            <a:avLst/>
            <a:gdLst>
              <a:gd name="T0" fmla="*/ 2147483647 w 512"/>
              <a:gd name="T1" fmla="*/ 0 h 1912"/>
              <a:gd name="T2" fmla="*/ 2147483647 w 512"/>
              <a:gd name="T3" fmla="*/ 0 h 1912"/>
              <a:gd name="T4" fmla="*/ 2147483647 w 512"/>
              <a:gd name="T5" fmla="*/ 2147483647 h 1912"/>
              <a:gd name="T6" fmla="*/ 2147483647 w 512"/>
              <a:gd name="T7" fmla="*/ 2147483647 h 1912"/>
              <a:gd name="T8" fmla="*/ 2147483647 w 512"/>
              <a:gd name="T9" fmla="*/ 2147483647 h 1912"/>
              <a:gd name="T10" fmla="*/ 2147483647 w 512"/>
              <a:gd name="T11" fmla="*/ 2147483647 h 1912"/>
              <a:gd name="T12" fmla="*/ 2147483647 w 512"/>
              <a:gd name="T13" fmla="*/ 2147483647 h 1912"/>
              <a:gd name="T14" fmla="*/ 2147483647 w 512"/>
              <a:gd name="T15" fmla="*/ 2147483647 h 1912"/>
              <a:gd name="T16" fmla="*/ 2147483647 w 512"/>
              <a:gd name="T17" fmla="*/ 2147483647 h 1912"/>
              <a:gd name="T18" fmla="*/ 0 w 512"/>
              <a:gd name="T19" fmla="*/ 2147483647 h 1912"/>
              <a:gd name="T20" fmla="*/ 2147483647 w 512"/>
              <a:gd name="T21" fmla="*/ 0 h 1912"/>
              <a:gd name="T22" fmla="*/ 2147483647 w 512"/>
              <a:gd name="T23" fmla="*/ 2147483647 h 1912"/>
              <a:gd name="T24" fmla="*/ 2147483647 w 512"/>
              <a:gd name="T25" fmla="*/ 2147483647 h 1912"/>
              <a:gd name="T26" fmla="*/ 2147483647 w 512"/>
              <a:gd name="T27" fmla="*/ 2147483647 h 1912"/>
              <a:gd name="T28" fmla="*/ 2147483647 w 512"/>
              <a:gd name="T29" fmla="*/ 2147483647 h 19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1912"/>
              <a:gd name="T47" fmla="*/ 512 w 512"/>
              <a:gd name="T48" fmla="*/ 1912 h 19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1912">
                <a:moveTo>
                  <a:pt x="12" y="0"/>
                </a:moveTo>
                <a:lnTo>
                  <a:pt x="412" y="0"/>
                </a:lnTo>
                <a:cubicBezTo>
                  <a:pt x="419" y="0"/>
                  <a:pt x="425" y="6"/>
                  <a:pt x="425" y="12"/>
                </a:cubicBezTo>
                <a:lnTo>
                  <a:pt x="425" y="1746"/>
                </a:lnTo>
                <a:cubicBezTo>
                  <a:pt x="425" y="1753"/>
                  <a:pt x="419" y="1758"/>
                  <a:pt x="412" y="1758"/>
                </a:cubicBezTo>
                <a:cubicBezTo>
                  <a:pt x="406" y="1758"/>
                  <a:pt x="400" y="1753"/>
                  <a:pt x="400" y="1746"/>
                </a:cubicBezTo>
                <a:lnTo>
                  <a:pt x="400" y="12"/>
                </a:lnTo>
                <a:lnTo>
                  <a:pt x="412" y="25"/>
                </a:lnTo>
                <a:lnTo>
                  <a:pt x="12" y="25"/>
                </a:lnTo>
                <a:cubicBezTo>
                  <a:pt x="6" y="25"/>
                  <a:pt x="0" y="19"/>
                  <a:pt x="0" y="12"/>
                </a:cubicBezTo>
                <a:cubicBezTo>
                  <a:pt x="0" y="6"/>
                  <a:pt x="6" y="0"/>
                  <a:pt x="12" y="0"/>
                </a:cubicBezTo>
                <a:close/>
                <a:moveTo>
                  <a:pt x="512" y="1712"/>
                </a:moveTo>
                <a:lnTo>
                  <a:pt x="412" y="1912"/>
                </a:lnTo>
                <a:lnTo>
                  <a:pt x="312" y="1712"/>
                </a:lnTo>
                <a:lnTo>
                  <a:pt x="512" y="1712"/>
                </a:lnTo>
                <a:close/>
              </a:path>
            </a:pathLst>
          </a:custGeom>
          <a:solidFill>
            <a:srgbClr val="000000"/>
          </a:solidFill>
          <a:ln w="57150">
            <a:solidFill>
              <a:schemeClr val="folHlink"/>
            </a:solidFill>
            <a:bevel/>
            <a:headEnd/>
            <a:tailEnd/>
          </a:ln>
        </p:spPr>
        <p:txBody>
          <a:bodyPr/>
          <a:lstStyle/>
          <a:p>
            <a:endParaRPr lang="en-US"/>
          </a:p>
        </p:txBody>
      </p:sp>
      <p:sp>
        <p:nvSpPr>
          <p:cNvPr id="12" name="Freeform 10"/>
          <p:cNvSpPr>
            <a:spLocks noEditPoints="1"/>
          </p:cNvSpPr>
          <p:nvPr/>
        </p:nvSpPr>
        <p:spPr bwMode="auto">
          <a:xfrm>
            <a:off x="7107238" y="4802188"/>
            <a:ext cx="387350" cy="100012"/>
          </a:xfrm>
          <a:custGeom>
            <a:avLst/>
            <a:gdLst>
              <a:gd name="T0" fmla="*/ 2147483647 w 1212"/>
              <a:gd name="T1" fmla="*/ 2147483647 h 200"/>
              <a:gd name="T2" fmla="*/ 2147483647 w 1212"/>
              <a:gd name="T3" fmla="*/ 2147483647 h 200"/>
              <a:gd name="T4" fmla="*/ 2147483647 w 1212"/>
              <a:gd name="T5" fmla="*/ 2147483647 h 200"/>
              <a:gd name="T6" fmla="*/ 2147483647 w 1212"/>
              <a:gd name="T7" fmla="*/ 2147483647 h 200"/>
              <a:gd name="T8" fmla="*/ 2147483647 w 1212"/>
              <a:gd name="T9" fmla="*/ 2147483647 h 200"/>
              <a:gd name="T10" fmla="*/ 0 w 1212"/>
              <a:gd name="T11" fmla="*/ 2147483647 h 200"/>
              <a:gd name="T12" fmla="*/ 2147483647 w 1212"/>
              <a:gd name="T13" fmla="*/ 2147483647 h 200"/>
              <a:gd name="T14" fmla="*/ 2147483647 w 1212"/>
              <a:gd name="T15" fmla="*/ 0 h 200"/>
              <a:gd name="T16" fmla="*/ 2147483647 w 1212"/>
              <a:gd name="T17" fmla="*/ 2147483647 h 200"/>
              <a:gd name="T18" fmla="*/ 2147483647 w 1212"/>
              <a:gd name="T19" fmla="*/ 2147483647 h 200"/>
              <a:gd name="T20" fmla="*/ 2147483647 w 1212"/>
              <a:gd name="T21" fmla="*/ 0 h 2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2"/>
              <a:gd name="T34" fmla="*/ 0 h 200"/>
              <a:gd name="T35" fmla="*/ 1212 w 1212"/>
              <a:gd name="T36" fmla="*/ 200 h 2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2" h="200">
                <a:moveTo>
                  <a:pt x="12" y="88"/>
                </a:moveTo>
                <a:lnTo>
                  <a:pt x="1046" y="88"/>
                </a:lnTo>
                <a:cubicBezTo>
                  <a:pt x="1053" y="88"/>
                  <a:pt x="1058" y="94"/>
                  <a:pt x="1058" y="100"/>
                </a:cubicBezTo>
                <a:cubicBezTo>
                  <a:pt x="1058" y="107"/>
                  <a:pt x="1053" y="113"/>
                  <a:pt x="1046" y="113"/>
                </a:cubicBezTo>
                <a:lnTo>
                  <a:pt x="12" y="113"/>
                </a:lnTo>
                <a:cubicBezTo>
                  <a:pt x="6" y="113"/>
                  <a:pt x="0" y="107"/>
                  <a:pt x="0" y="100"/>
                </a:cubicBezTo>
                <a:cubicBezTo>
                  <a:pt x="0" y="94"/>
                  <a:pt x="6" y="88"/>
                  <a:pt x="12" y="88"/>
                </a:cubicBezTo>
                <a:close/>
                <a:moveTo>
                  <a:pt x="1012" y="0"/>
                </a:moveTo>
                <a:lnTo>
                  <a:pt x="1212" y="100"/>
                </a:lnTo>
                <a:lnTo>
                  <a:pt x="1012" y="200"/>
                </a:lnTo>
                <a:lnTo>
                  <a:pt x="1012" y="0"/>
                </a:lnTo>
                <a:close/>
              </a:path>
            </a:pathLst>
          </a:custGeom>
          <a:solidFill>
            <a:srgbClr val="000000"/>
          </a:solidFill>
          <a:ln w="57150">
            <a:solidFill>
              <a:schemeClr val="folHlink"/>
            </a:solidFill>
            <a:bevel/>
            <a:headEnd/>
            <a:tailEnd/>
          </a:ln>
        </p:spPr>
        <p:txBody>
          <a:bodyPr/>
          <a:lstStyle/>
          <a:p>
            <a:endParaRPr lang="en-US"/>
          </a:p>
        </p:txBody>
      </p:sp>
      <p:sp>
        <p:nvSpPr>
          <p:cNvPr id="13" name="Freeform 11"/>
          <p:cNvSpPr>
            <a:spLocks noEditPoints="1"/>
          </p:cNvSpPr>
          <p:nvPr/>
        </p:nvSpPr>
        <p:spPr bwMode="auto">
          <a:xfrm>
            <a:off x="1670050" y="2741613"/>
            <a:ext cx="2168525" cy="542925"/>
          </a:xfrm>
          <a:custGeom>
            <a:avLst/>
            <a:gdLst>
              <a:gd name="T0" fmla="*/ 2147483647 w 2921"/>
              <a:gd name="T1" fmla="*/ 2147483647 h 467"/>
              <a:gd name="T2" fmla="*/ 2147483647 w 2921"/>
              <a:gd name="T3" fmla="*/ 2147483647 h 467"/>
              <a:gd name="T4" fmla="*/ 2147483647 w 2921"/>
              <a:gd name="T5" fmla="*/ 2147483647 h 467"/>
              <a:gd name="T6" fmla="*/ 2147483647 w 2921"/>
              <a:gd name="T7" fmla="*/ 0 h 467"/>
              <a:gd name="T8" fmla="*/ 2147483647 w 2921"/>
              <a:gd name="T9" fmla="*/ 2147483647 h 467"/>
              <a:gd name="T10" fmla="*/ 2147483647 w 2921"/>
              <a:gd name="T11" fmla="*/ 2147483647 h 467"/>
              <a:gd name="T12" fmla="*/ 0 w 2921"/>
              <a:gd name="T13" fmla="*/ 2147483647 h 467"/>
              <a:gd name="T14" fmla="*/ 2147483647 w 2921"/>
              <a:gd name="T15" fmla="*/ 2147483647 h 467"/>
              <a:gd name="T16" fmla="*/ 2147483647 w 2921"/>
              <a:gd name="T17" fmla="*/ 2147483647 h 4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21"/>
              <a:gd name="T28" fmla="*/ 0 h 467"/>
              <a:gd name="T29" fmla="*/ 2921 w 2921"/>
              <a:gd name="T30" fmla="*/ 467 h 4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21" h="467">
                <a:moveTo>
                  <a:pt x="2921" y="14"/>
                </a:moveTo>
                <a:lnTo>
                  <a:pt x="72" y="433"/>
                </a:lnTo>
                <a:lnTo>
                  <a:pt x="70" y="419"/>
                </a:lnTo>
                <a:lnTo>
                  <a:pt x="2919" y="0"/>
                </a:lnTo>
                <a:lnTo>
                  <a:pt x="2921" y="14"/>
                </a:lnTo>
                <a:close/>
                <a:moveTo>
                  <a:pt x="91" y="467"/>
                </a:moveTo>
                <a:lnTo>
                  <a:pt x="0" y="436"/>
                </a:lnTo>
                <a:lnTo>
                  <a:pt x="79" y="382"/>
                </a:lnTo>
                <a:lnTo>
                  <a:pt x="91" y="467"/>
                </a:lnTo>
                <a:close/>
              </a:path>
            </a:pathLst>
          </a:custGeom>
          <a:solidFill>
            <a:srgbClr val="000000"/>
          </a:solidFill>
          <a:ln w="57150">
            <a:solidFill>
              <a:schemeClr val="folHlink"/>
            </a:solidFill>
            <a:bevel/>
            <a:headEnd/>
            <a:tailEnd/>
          </a:ln>
        </p:spPr>
        <p:txBody>
          <a:bodyPr/>
          <a:lstStyle/>
          <a:p>
            <a:endParaRPr lang="en-US"/>
          </a:p>
        </p:txBody>
      </p:sp>
      <p:sp>
        <p:nvSpPr>
          <p:cNvPr id="14" name="Freeform 12"/>
          <p:cNvSpPr>
            <a:spLocks noEditPoints="1"/>
          </p:cNvSpPr>
          <p:nvPr/>
        </p:nvSpPr>
        <p:spPr bwMode="auto">
          <a:xfrm>
            <a:off x="3200400" y="2741613"/>
            <a:ext cx="639763" cy="506412"/>
          </a:xfrm>
          <a:custGeom>
            <a:avLst/>
            <a:gdLst>
              <a:gd name="T0" fmla="*/ 2147483647 w 862"/>
              <a:gd name="T1" fmla="*/ 2147483647 h 435"/>
              <a:gd name="T2" fmla="*/ 2147483647 w 862"/>
              <a:gd name="T3" fmla="*/ 2147483647 h 435"/>
              <a:gd name="T4" fmla="*/ 2147483647 w 862"/>
              <a:gd name="T5" fmla="*/ 2147483647 h 435"/>
              <a:gd name="T6" fmla="*/ 2147483647 w 862"/>
              <a:gd name="T7" fmla="*/ 0 h 435"/>
              <a:gd name="T8" fmla="*/ 2147483647 w 862"/>
              <a:gd name="T9" fmla="*/ 2147483647 h 435"/>
              <a:gd name="T10" fmla="*/ 2147483647 w 862"/>
              <a:gd name="T11" fmla="*/ 2147483647 h 435"/>
              <a:gd name="T12" fmla="*/ 0 w 862"/>
              <a:gd name="T13" fmla="*/ 2147483647 h 435"/>
              <a:gd name="T14" fmla="*/ 2147483647 w 862"/>
              <a:gd name="T15" fmla="*/ 2147483647 h 435"/>
              <a:gd name="T16" fmla="*/ 2147483647 w 862"/>
              <a:gd name="T17" fmla="*/ 2147483647 h 4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2"/>
              <a:gd name="T28" fmla="*/ 0 h 435"/>
              <a:gd name="T29" fmla="*/ 862 w 862"/>
              <a:gd name="T30" fmla="*/ 435 h 4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2" h="435">
                <a:moveTo>
                  <a:pt x="862" y="13"/>
                </a:moveTo>
                <a:lnTo>
                  <a:pt x="68" y="410"/>
                </a:lnTo>
                <a:lnTo>
                  <a:pt x="61" y="397"/>
                </a:lnTo>
                <a:lnTo>
                  <a:pt x="856" y="0"/>
                </a:lnTo>
                <a:lnTo>
                  <a:pt x="862" y="13"/>
                </a:lnTo>
                <a:close/>
                <a:moveTo>
                  <a:pt x="96" y="435"/>
                </a:moveTo>
                <a:lnTo>
                  <a:pt x="0" y="435"/>
                </a:lnTo>
                <a:lnTo>
                  <a:pt x="58" y="359"/>
                </a:lnTo>
                <a:lnTo>
                  <a:pt x="96" y="435"/>
                </a:lnTo>
                <a:close/>
              </a:path>
            </a:pathLst>
          </a:custGeom>
          <a:solidFill>
            <a:srgbClr val="000000"/>
          </a:solidFill>
          <a:ln w="57150">
            <a:solidFill>
              <a:schemeClr val="folHlink"/>
            </a:solidFill>
            <a:bevel/>
            <a:headEnd/>
            <a:tailEnd/>
          </a:ln>
        </p:spPr>
        <p:txBody>
          <a:bodyPr/>
          <a:lstStyle/>
          <a:p>
            <a:endParaRPr lang="en-US"/>
          </a:p>
        </p:txBody>
      </p:sp>
      <p:sp>
        <p:nvSpPr>
          <p:cNvPr id="15" name="Freeform 13"/>
          <p:cNvSpPr>
            <a:spLocks noEditPoints="1"/>
          </p:cNvSpPr>
          <p:nvPr/>
        </p:nvSpPr>
        <p:spPr bwMode="auto">
          <a:xfrm>
            <a:off x="3835400" y="2741613"/>
            <a:ext cx="957263" cy="522287"/>
          </a:xfrm>
          <a:custGeom>
            <a:avLst/>
            <a:gdLst>
              <a:gd name="T0" fmla="*/ 2147483647 w 1290"/>
              <a:gd name="T1" fmla="*/ 0 h 449"/>
              <a:gd name="T2" fmla="*/ 2147483647 w 1290"/>
              <a:gd name="T3" fmla="*/ 2147483647 h 449"/>
              <a:gd name="T4" fmla="*/ 2147483647 w 1290"/>
              <a:gd name="T5" fmla="*/ 2147483647 h 449"/>
              <a:gd name="T6" fmla="*/ 0 w 1290"/>
              <a:gd name="T7" fmla="*/ 2147483647 h 449"/>
              <a:gd name="T8" fmla="*/ 2147483647 w 1290"/>
              <a:gd name="T9" fmla="*/ 0 h 449"/>
              <a:gd name="T10" fmla="*/ 2147483647 w 1290"/>
              <a:gd name="T11" fmla="*/ 2147483647 h 449"/>
              <a:gd name="T12" fmla="*/ 2147483647 w 1290"/>
              <a:gd name="T13" fmla="*/ 2147483647 h 449"/>
              <a:gd name="T14" fmla="*/ 2147483647 w 1290"/>
              <a:gd name="T15" fmla="*/ 2147483647 h 449"/>
              <a:gd name="T16" fmla="*/ 2147483647 w 1290"/>
              <a:gd name="T17" fmla="*/ 2147483647 h 4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0"/>
              <a:gd name="T28" fmla="*/ 0 h 449"/>
              <a:gd name="T29" fmla="*/ 1290 w 1290"/>
              <a:gd name="T30" fmla="*/ 449 h 4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0" h="449">
                <a:moveTo>
                  <a:pt x="4" y="0"/>
                </a:moveTo>
                <a:lnTo>
                  <a:pt x="1225" y="406"/>
                </a:lnTo>
                <a:lnTo>
                  <a:pt x="1220" y="420"/>
                </a:lnTo>
                <a:lnTo>
                  <a:pt x="0" y="13"/>
                </a:lnTo>
                <a:lnTo>
                  <a:pt x="4" y="0"/>
                </a:lnTo>
                <a:close/>
                <a:moveTo>
                  <a:pt x="1222" y="368"/>
                </a:moveTo>
                <a:lnTo>
                  <a:pt x="1290" y="435"/>
                </a:lnTo>
                <a:lnTo>
                  <a:pt x="1195" y="449"/>
                </a:lnTo>
                <a:lnTo>
                  <a:pt x="1222" y="368"/>
                </a:lnTo>
                <a:close/>
              </a:path>
            </a:pathLst>
          </a:custGeom>
          <a:solidFill>
            <a:srgbClr val="000000"/>
          </a:solidFill>
          <a:ln w="57150">
            <a:solidFill>
              <a:schemeClr val="folHlink"/>
            </a:solidFill>
            <a:bevel/>
            <a:headEnd/>
            <a:tailEnd/>
          </a:ln>
        </p:spPr>
        <p:txBody>
          <a:bodyPr/>
          <a:lstStyle/>
          <a:p>
            <a:endParaRPr lang="en-US"/>
          </a:p>
        </p:txBody>
      </p:sp>
      <p:sp>
        <p:nvSpPr>
          <p:cNvPr id="16" name="Freeform 14"/>
          <p:cNvSpPr>
            <a:spLocks noEditPoints="1"/>
          </p:cNvSpPr>
          <p:nvPr/>
        </p:nvSpPr>
        <p:spPr bwMode="auto">
          <a:xfrm>
            <a:off x="3836988" y="2741613"/>
            <a:ext cx="2549525" cy="544512"/>
          </a:xfrm>
          <a:custGeom>
            <a:avLst/>
            <a:gdLst>
              <a:gd name="T0" fmla="*/ 2147483647 w 3436"/>
              <a:gd name="T1" fmla="*/ 0 h 469"/>
              <a:gd name="T2" fmla="*/ 2147483647 w 3436"/>
              <a:gd name="T3" fmla="*/ 2147483647 h 469"/>
              <a:gd name="T4" fmla="*/ 2147483647 w 3436"/>
              <a:gd name="T5" fmla="*/ 2147483647 h 469"/>
              <a:gd name="T6" fmla="*/ 0 w 3436"/>
              <a:gd name="T7" fmla="*/ 2147483647 h 469"/>
              <a:gd name="T8" fmla="*/ 2147483647 w 3436"/>
              <a:gd name="T9" fmla="*/ 0 h 469"/>
              <a:gd name="T10" fmla="*/ 2147483647 w 3436"/>
              <a:gd name="T11" fmla="*/ 2147483647 h 469"/>
              <a:gd name="T12" fmla="*/ 2147483647 w 3436"/>
              <a:gd name="T13" fmla="*/ 2147483647 h 469"/>
              <a:gd name="T14" fmla="*/ 2147483647 w 3436"/>
              <a:gd name="T15" fmla="*/ 2147483647 h 469"/>
              <a:gd name="T16" fmla="*/ 2147483647 w 3436"/>
              <a:gd name="T17" fmla="*/ 2147483647 h 4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6"/>
              <a:gd name="T28" fmla="*/ 0 h 469"/>
              <a:gd name="T29" fmla="*/ 3436 w 3436"/>
              <a:gd name="T30" fmla="*/ 469 h 4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6" h="469">
                <a:moveTo>
                  <a:pt x="2" y="0"/>
                </a:moveTo>
                <a:lnTo>
                  <a:pt x="3366" y="421"/>
                </a:lnTo>
                <a:lnTo>
                  <a:pt x="3365" y="435"/>
                </a:lnTo>
                <a:lnTo>
                  <a:pt x="0" y="15"/>
                </a:lnTo>
                <a:lnTo>
                  <a:pt x="2" y="0"/>
                </a:lnTo>
                <a:close/>
                <a:moveTo>
                  <a:pt x="3356" y="383"/>
                </a:moveTo>
                <a:lnTo>
                  <a:pt x="3436" y="436"/>
                </a:lnTo>
                <a:lnTo>
                  <a:pt x="3346" y="469"/>
                </a:lnTo>
                <a:lnTo>
                  <a:pt x="3356" y="383"/>
                </a:lnTo>
                <a:close/>
              </a:path>
            </a:pathLst>
          </a:custGeom>
          <a:solidFill>
            <a:srgbClr val="000000"/>
          </a:solidFill>
          <a:ln w="57150">
            <a:solidFill>
              <a:schemeClr val="folHlink"/>
            </a:solidFill>
            <a:bevel/>
            <a:headEnd/>
            <a:tailEnd/>
          </a:ln>
        </p:spPr>
        <p:txBody>
          <a:bodyPr/>
          <a:lstStyle/>
          <a:p>
            <a:endParaRPr lang="en-US"/>
          </a:p>
        </p:txBody>
      </p:sp>
      <p:sp>
        <p:nvSpPr>
          <p:cNvPr id="17" name="Rectangle 15"/>
          <p:cNvSpPr>
            <a:spLocks noGrp="1" noChangeArrowheads="1"/>
          </p:cNvSpPr>
          <p:nvPr>
            <p:ph type="title"/>
          </p:nvPr>
        </p:nvSpPr>
        <p:spPr>
          <a:xfrm>
            <a:off x="206375" y="252413"/>
            <a:ext cx="8763000" cy="641350"/>
          </a:xfrm>
        </p:spPr>
        <p:txBody>
          <a:bodyPr>
            <a:normAutofit fontScale="90000"/>
          </a:bodyPr>
          <a:lstStyle/>
          <a:p>
            <a:pPr eaLnBrk="1" hangingPunct="1">
              <a:defRPr/>
            </a:pPr>
            <a:r>
              <a:rPr lang="en-US" dirty="0" smtClean="0"/>
              <a:t>The Difference is OBJECTS!</a:t>
            </a:r>
            <a:endParaRPr lang="en-US" dirty="0"/>
          </a:p>
        </p:txBody>
      </p:sp>
      <p:sp>
        <p:nvSpPr>
          <p:cNvPr id="25615" name="Text Box 16"/>
          <p:cNvSpPr txBox="1">
            <a:spLocks noChangeArrowheads="1"/>
          </p:cNvSpPr>
          <p:nvPr/>
        </p:nvSpPr>
        <p:spPr bwMode="auto">
          <a:xfrm>
            <a:off x="119063" y="1416050"/>
            <a:ext cx="8948737" cy="396875"/>
          </a:xfrm>
          <a:prstGeom prst="rect">
            <a:avLst/>
          </a:prstGeom>
          <a:noFill/>
          <a:ln w="9525">
            <a:noFill/>
            <a:miter lim="800000"/>
            <a:headEnd/>
            <a:tailEnd/>
          </a:ln>
        </p:spPr>
        <p:txBody>
          <a:bodyPr>
            <a:spAutoFit/>
          </a:bodyPr>
          <a:lstStyle/>
          <a:p>
            <a:pPr>
              <a:spcBef>
                <a:spcPct val="50000"/>
              </a:spcBef>
            </a:pPr>
            <a:r>
              <a:rPr lang="en-US" sz="2000">
                <a:solidFill>
                  <a:schemeClr val="accent1"/>
                </a:solidFill>
              </a:rPr>
              <a:t>Get-Process | Where { $_.handles –gt 500 } | Sort handles | Format-Table</a:t>
            </a:r>
          </a:p>
        </p:txBody>
      </p:sp>
      <p:sp>
        <p:nvSpPr>
          <p:cNvPr id="19" name="Rectangle 17"/>
          <p:cNvSpPr>
            <a:spLocks noChangeArrowheads="1"/>
          </p:cNvSpPr>
          <p:nvPr/>
        </p:nvSpPr>
        <p:spPr bwMode="gray">
          <a:xfrm rot="5400000">
            <a:off x="278607" y="4036218"/>
            <a:ext cx="2501900" cy="950913"/>
          </a:xfrm>
          <a:prstGeom prst="rect">
            <a:avLst/>
          </a:prstGeom>
          <a:solidFill>
            <a:schemeClr val="tx2"/>
          </a:solidFill>
          <a:ln w="12700" algn="ctr">
            <a:solidFill>
              <a:schemeClr val="folHlink"/>
            </a:solidFill>
            <a:miter lim="800000"/>
            <a:headEnd type="none" w="sm" len="sm"/>
            <a:tailEnd type="none" w="sm" len="sm"/>
          </a:ln>
        </p:spPr>
        <p:txBody>
          <a:bodyPr wrap="none" anchor="ctr"/>
          <a:lstStyle/>
          <a:p>
            <a:pPr>
              <a:defRPr/>
            </a:pPr>
            <a:r>
              <a:rPr lang="en-US" b="1" dirty="0">
                <a:solidFill>
                  <a:schemeClr val="accent1"/>
                </a:solidFill>
                <a:cs typeface="+mn-cs"/>
              </a:rPr>
              <a:t>Get-Process</a:t>
            </a:r>
            <a:br>
              <a:rPr lang="en-US" b="1" dirty="0">
                <a:solidFill>
                  <a:schemeClr val="accent1"/>
                </a:solidFill>
                <a:cs typeface="+mn-cs"/>
              </a:rPr>
            </a:br>
            <a:r>
              <a:rPr lang="en-US" b="1" dirty="0" err="1">
                <a:solidFill>
                  <a:schemeClr val="accent1"/>
                </a:solidFill>
                <a:cs typeface="+mn-cs"/>
              </a:rPr>
              <a:t>Cmdlet</a:t>
            </a:r>
            <a:endParaRPr lang="en-US" b="1" dirty="0">
              <a:solidFill>
                <a:schemeClr val="accent1"/>
              </a:solidFill>
              <a:cs typeface="+mn-cs"/>
            </a:endParaRPr>
          </a:p>
        </p:txBody>
      </p:sp>
      <p:sp>
        <p:nvSpPr>
          <p:cNvPr id="20" name="Rectangle 18"/>
          <p:cNvSpPr>
            <a:spLocks noChangeArrowheads="1"/>
          </p:cNvSpPr>
          <p:nvPr/>
        </p:nvSpPr>
        <p:spPr bwMode="gray">
          <a:xfrm>
            <a:off x="825500" y="2154238"/>
            <a:ext cx="6337300" cy="550862"/>
          </a:xfrm>
          <a:prstGeom prst="rect">
            <a:avLst/>
          </a:prstGeom>
          <a:solidFill>
            <a:schemeClr val="accent4"/>
          </a:solidFill>
          <a:ln w="12700" algn="ctr">
            <a:solidFill>
              <a:schemeClr val="accent2"/>
            </a:solidFill>
            <a:miter lim="800000"/>
            <a:headEnd type="none" w="sm" len="sm"/>
            <a:tailEnd type="none" w="sm" len="sm"/>
          </a:ln>
          <a:effectLst/>
        </p:spPr>
        <p:txBody>
          <a:bodyPr wrap="none" anchor="ctr"/>
          <a:lstStyle/>
          <a:p>
            <a:pPr algn="ctr" eaLnBrk="0" hangingPunct="0">
              <a:defRPr/>
            </a:pPr>
            <a:r>
              <a:rPr lang="en-US" b="1" dirty="0">
                <a:solidFill>
                  <a:schemeClr val="accent1"/>
                </a:solidFill>
                <a:cs typeface="+mn-cs"/>
              </a:rPr>
              <a:t>Common Windows PowerShell Parser</a:t>
            </a:r>
          </a:p>
        </p:txBody>
      </p:sp>
      <p:sp>
        <p:nvSpPr>
          <p:cNvPr id="21" name="Rectangle 19"/>
          <p:cNvSpPr>
            <a:spLocks noChangeArrowheads="1"/>
          </p:cNvSpPr>
          <p:nvPr/>
        </p:nvSpPr>
        <p:spPr bwMode="gray">
          <a:xfrm>
            <a:off x="417513" y="5891213"/>
            <a:ext cx="7138987" cy="550862"/>
          </a:xfrm>
          <a:prstGeom prst="rect">
            <a:avLst/>
          </a:prstGeom>
          <a:solidFill>
            <a:schemeClr val="accent4"/>
          </a:solidFill>
          <a:ln w="12700" algn="ctr">
            <a:solidFill>
              <a:schemeClr val="accent2"/>
            </a:solidFill>
            <a:miter lim="800000"/>
            <a:headEnd type="none" w="sm" len="sm"/>
            <a:tailEnd type="none" w="sm" len="sm"/>
          </a:ln>
          <a:effectLst/>
        </p:spPr>
        <p:txBody>
          <a:bodyPr wrap="none" anchor="ctr"/>
          <a:lstStyle/>
          <a:p>
            <a:pPr algn="ctr" eaLnBrk="0" hangingPunct="0">
              <a:defRPr/>
            </a:pPr>
            <a:r>
              <a:rPr lang="en-US" b="1" dirty="0">
                <a:solidFill>
                  <a:schemeClr val="accent1"/>
                </a:solidFill>
                <a:cs typeface="+mn-cs"/>
              </a:rPr>
              <a:t>Windows PowerShell Pipeline Processor</a:t>
            </a:r>
          </a:p>
        </p:txBody>
      </p:sp>
      <p:sp>
        <p:nvSpPr>
          <p:cNvPr id="22" name="Rectangle 20"/>
          <p:cNvSpPr>
            <a:spLocks noChangeArrowheads="1"/>
          </p:cNvSpPr>
          <p:nvPr/>
        </p:nvSpPr>
        <p:spPr bwMode="gray">
          <a:xfrm rot="5400000">
            <a:off x="2082006" y="4069557"/>
            <a:ext cx="2386013" cy="914400"/>
          </a:xfrm>
          <a:prstGeom prst="rect">
            <a:avLst/>
          </a:prstGeom>
          <a:solidFill>
            <a:schemeClr val="accent4"/>
          </a:solidFill>
          <a:ln w="12700" algn="ctr">
            <a:solidFill>
              <a:schemeClr val="accent2"/>
            </a:solidFill>
            <a:miter lim="800000"/>
            <a:headEnd type="none" w="sm" len="sm"/>
            <a:tailEnd type="none" w="sm" len="sm"/>
          </a:ln>
          <a:effectLst/>
        </p:spPr>
        <p:txBody>
          <a:bodyPr wrap="none" anchor="ctr"/>
          <a:lstStyle/>
          <a:p>
            <a:pPr eaLnBrk="0" hangingPunct="0">
              <a:defRPr/>
            </a:pPr>
            <a:r>
              <a:rPr lang="en-US" b="1" dirty="0">
                <a:solidFill>
                  <a:schemeClr val="accent1"/>
                </a:solidFill>
                <a:cs typeface="+mn-cs"/>
              </a:rPr>
              <a:t>Where </a:t>
            </a:r>
            <a:r>
              <a:rPr lang="en-US" b="1" dirty="0" err="1">
                <a:solidFill>
                  <a:schemeClr val="accent1"/>
                </a:solidFill>
                <a:cs typeface="+mn-cs"/>
              </a:rPr>
              <a:t>Cmdlet</a:t>
            </a:r>
            <a:endParaRPr lang="en-US" b="1" dirty="0">
              <a:solidFill>
                <a:schemeClr val="accent1"/>
              </a:solidFill>
              <a:cs typeface="+mn-cs"/>
            </a:endParaRPr>
          </a:p>
        </p:txBody>
      </p:sp>
      <p:sp>
        <p:nvSpPr>
          <p:cNvPr id="23" name="Rectangle 21"/>
          <p:cNvSpPr>
            <a:spLocks noChangeArrowheads="1"/>
          </p:cNvSpPr>
          <p:nvPr/>
        </p:nvSpPr>
        <p:spPr bwMode="gray">
          <a:xfrm rot="5400000">
            <a:off x="3798887" y="4056063"/>
            <a:ext cx="2359025" cy="914400"/>
          </a:xfrm>
          <a:prstGeom prst="rect">
            <a:avLst/>
          </a:prstGeom>
          <a:solidFill>
            <a:schemeClr val="accent4"/>
          </a:solidFill>
          <a:ln w="12700" algn="ctr">
            <a:solidFill>
              <a:schemeClr val="accent2"/>
            </a:solidFill>
            <a:miter lim="800000"/>
            <a:headEnd type="none" w="sm" len="sm"/>
            <a:tailEnd type="none" w="sm" len="sm"/>
          </a:ln>
          <a:effectLst/>
        </p:spPr>
        <p:txBody>
          <a:bodyPr wrap="none" anchor="ctr"/>
          <a:lstStyle/>
          <a:p>
            <a:pPr eaLnBrk="0" hangingPunct="0">
              <a:defRPr/>
            </a:pPr>
            <a:r>
              <a:rPr lang="en-US" b="1" dirty="0">
                <a:solidFill>
                  <a:schemeClr val="accent1"/>
                </a:solidFill>
                <a:cs typeface="+mn-cs"/>
              </a:rPr>
              <a:t>Sort </a:t>
            </a:r>
            <a:br>
              <a:rPr lang="en-US" b="1" dirty="0">
                <a:solidFill>
                  <a:schemeClr val="accent1"/>
                </a:solidFill>
                <a:cs typeface="+mn-cs"/>
              </a:rPr>
            </a:br>
            <a:r>
              <a:rPr lang="en-US" b="1" dirty="0" err="1">
                <a:solidFill>
                  <a:schemeClr val="accent1"/>
                </a:solidFill>
                <a:cs typeface="+mn-cs"/>
              </a:rPr>
              <a:t>Cmdlet</a:t>
            </a:r>
            <a:endParaRPr lang="en-US" b="1" dirty="0">
              <a:solidFill>
                <a:schemeClr val="accent1"/>
              </a:solidFill>
              <a:cs typeface="+mn-cs"/>
            </a:endParaRPr>
          </a:p>
        </p:txBody>
      </p:sp>
      <p:sp>
        <p:nvSpPr>
          <p:cNvPr id="24" name="Rectangle 22"/>
          <p:cNvSpPr>
            <a:spLocks noChangeArrowheads="1"/>
          </p:cNvSpPr>
          <p:nvPr/>
        </p:nvSpPr>
        <p:spPr bwMode="gray">
          <a:xfrm rot="5400000">
            <a:off x="5529262" y="4056063"/>
            <a:ext cx="2359025" cy="914400"/>
          </a:xfrm>
          <a:prstGeom prst="rect">
            <a:avLst/>
          </a:prstGeom>
          <a:solidFill>
            <a:schemeClr val="accent4"/>
          </a:solidFill>
          <a:ln w="12700" algn="ctr">
            <a:solidFill>
              <a:schemeClr val="accent2"/>
            </a:solidFill>
            <a:miter lim="800000"/>
            <a:headEnd type="none" w="sm" len="sm"/>
            <a:tailEnd type="none" w="sm" len="sm"/>
          </a:ln>
          <a:effectLst/>
        </p:spPr>
        <p:txBody>
          <a:bodyPr wrap="none" anchor="ctr"/>
          <a:lstStyle/>
          <a:p>
            <a:pPr eaLnBrk="0" hangingPunct="0">
              <a:defRPr/>
            </a:pPr>
            <a:r>
              <a:rPr lang="en-US" b="1" dirty="0">
                <a:solidFill>
                  <a:schemeClr val="accent1"/>
                </a:solidFill>
                <a:cs typeface="+mn-cs"/>
              </a:rPr>
              <a:t>Format</a:t>
            </a:r>
            <a:br>
              <a:rPr lang="en-US" b="1" dirty="0">
                <a:solidFill>
                  <a:schemeClr val="accent1"/>
                </a:solidFill>
                <a:cs typeface="+mn-cs"/>
              </a:rPr>
            </a:br>
            <a:r>
              <a:rPr lang="en-US" b="1" dirty="0" err="1">
                <a:solidFill>
                  <a:schemeClr val="accent1"/>
                </a:solidFill>
                <a:cs typeface="+mn-cs"/>
              </a:rPr>
              <a:t>Cmdlet</a:t>
            </a:r>
            <a:endParaRPr lang="en-US" b="1" dirty="0">
              <a:solidFill>
                <a:schemeClr val="accent1"/>
              </a:solidFill>
              <a:cs typeface="+mn-cs"/>
            </a:endParaRPr>
          </a:p>
        </p:txBody>
      </p:sp>
      <p:pic>
        <p:nvPicPr>
          <p:cNvPr id="25" name="Picture 23" descr="j0383546[1]"/>
          <p:cNvPicPr>
            <a:picLocks noChangeAspect="1" noChangeArrowheads="1"/>
          </p:cNvPicPr>
          <p:nvPr/>
        </p:nvPicPr>
        <p:blipFill>
          <a:blip r:embed="rId2"/>
          <a:srcRect/>
          <a:stretch>
            <a:fillRect/>
          </a:stretch>
        </p:blipFill>
        <p:spPr bwMode="auto">
          <a:xfrm>
            <a:off x="7408863" y="3873500"/>
            <a:ext cx="1557337" cy="1539875"/>
          </a:xfrm>
          <a:prstGeom prst="rect">
            <a:avLst/>
          </a:prstGeom>
          <a:solidFill>
            <a:schemeClr val="tx1">
              <a:alpha val="89018"/>
            </a:schemeClr>
          </a:solid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500" fill="hold"/>
                                        <p:tgtEl>
                                          <p:spTgt spid="6"/>
                                        </p:tgtEl>
                                        <p:attrNameLst>
                                          <p:attrName>ppt_x</p:attrName>
                                        </p:attrNameLst>
                                      </p:cBhvr>
                                      <p:tavLst>
                                        <p:tav tm="0">
                                          <p:val>
                                            <p:strVal val="#ppt_x"/>
                                          </p:val>
                                        </p:tav>
                                        <p:tav tm="100000">
                                          <p:val>
                                            <p:strVal val="#ppt_x"/>
                                          </p:val>
                                        </p:tav>
                                      </p:tavLst>
                                    </p:anim>
                                    <p:anim calcmode="lin" valueType="num">
                                      <p:cBhvr additive="base">
                                        <p:cTn id="62" dur="500" fill="hold"/>
                                        <p:tgtEl>
                                          <p:spTgt spid="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500" fill="hold"/>
                                        <p:tgtEl>
                                          <p:spTgt spid="7"/>
                                        </p:tgtEl>
                                        <p:attrNameLst>
                                          <p:attrName>ppt_x</p:attrName>
                                        </p:attrNameLst>
                                      </p:cBhvr>
                                      <p:tavLst>
                                        <p:tav tm="0">
                                          <p:val>
                                            <p:strVal val="#ppt_x"/>
                                          </p:val>
                                        </p:tav>
                                        <p:tav tm="100000">
                                          <p:val>
                                            <p:strVal val="#ppt_x"/>
                                          </p:val>
                                        </p:tav>
                                      </p:tavLst>
                                    </p:anim>
                                    <p:anim calcmode="lin" valueType="num">
                                      <p:cBhvr additive="base">
                                        <p:cTn id="66" dur="500" fill="hold"/>
                                        <p:tgtEl>
                                          <p:spTgt spid="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ppt_x"/>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ppt_x"/>
                                          </p:val>
                                        </p:tav>
                                        <p:tav tm="100000">
                                          <p:val>
                                            <p:strVal val="#ppt_x"/>
                                          </p:val>
                                        </p:tav>
                                      </p:tavLst>
                                    </p:anim>
                                    <p:anim calcmode="lin" valueType="num">
                                      <p:cBhvr additive="base">
                                        <p:cTn id="74" dur="500" fill="hold"/>
                                        <p:tgtEl>
                                          <p:spTgt spid="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additive="base">
                                        <p:cTn id="77" dur="500" fill="hold"/>
                                        <p:tgtEl>
                                          <p:spTgt spid="11"/>
                                        </p:tgtEl>
                                        <p:attrNameLst>
                                          <p:attrName>ppt_x</p:attrName>
                                        </p:attrNameLst>
                                      </p:cBhvr>
                                      <p:tavLst>
                                        <p:tav tm="0">
                                          <p:val>
                                            <p:strVal val="#ppt_x"/>
                                          </p:val>
                                        </p:tav>
                                        <p:tav tm="100000">
                                          <p:val>
                                            <p:strVal val="#ppt_x"/>
                                          </p:val>
                                        </p:tav>
                                      </p:tavLst>
                                    </p:anim>
                                    <p:anim calcmode="lin" valueType="num">
                                      <p:cBhvr additive="base">
                                        <p:cTn id="78" dur="500" fill="hold"/>
                                        <p:tgtEl>
                                          <p:spTgt spid="1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9"/>
                                        </p:tgtEl>
                                        <p:attrNameLst>
                                          <p:attrName>style.visibility</p:attrName>
                                        </p:attrNameLst>
                                      </p:cBhvr>
                                      <p:to>
                                        <p:strVal val="visible"/>
                                      </p:to>
                                    </p:set>
                                    <p:anim calcmode="lin" valueType="num">
                                      <p:cBhvr additive="base">
                                        <p:cTn id="81" dur="500" fill="hold"/>
                                        <p:tgtEl>
                                          <p:spTgt spid="9"/>
                                        </p:tgtEl>
                                        <p:attrNameLst>
                                          <p:attrName>ppt_x</p:attrName>
                                        </p:attrNameLst>
                                      </p:cBhvr>
                                      <p:tavLst>
                                        <p:tav tm="0">
                                          <p:val>
                                            <p:strVal val="#ppt_x"/>
                                          </p:val>
                                        </p:tav>
                                        <p:tav tm="100000">
                                          <p:val>
                                            <p:strVal val="#ppt_x"/>
                                          </p:val>
                                        </p:tav>
                                      </p:tavLst>
                                    </p:anim>
                                    <p:anim calcmode="lin" valueType="num">
                                      <p:cBhvr additive="base">
                                        <p:cTn id="82" dur="500" fill="hold"/>
                                        <p:tgtEl>
                                          <p:spTgt spid="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additive="base">
                                        <p:cTn id="85" dur="500" fill="hold"/>
                                        <p:tgtEl>
                                          <p:spTgt spid="12"/>
                                        </p:tgtEl>
                                        <p:attrNameLst>
                                          <p:attrName>ppt_x</p:attrName>
                                        </p:attrNameLst>
                                      </p:cBhvr>
                                      <p:tavLst>
                                        <p:tav tm="0">
                                          <p:val>
                                            <p:strVal val="#ppt_x"/>
                                          </p:val>
                                        </p:tav>
                                        <p:tav tm="100000">
                                          <p:val>
                                            <p:strVal val="#ppt_x"/>
                                          </p:val>
                                        </p:tav>
                                      </p:tavLst>
                                    </p:anim>
                                    <p:anim calcmode="lin" valueType="num">
                                      <p:cBhvr additive="base">
                                        <p:cTn id="8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additive="base">
                                        <p:cTn id="91" dur="500" fill="hold"/>
                                        <p:tgtEl>
                                          <p:spTgt spid="25"/>
                                        </p:tgtEl>
                                        <p:attrNameLst>
                                          <p:attrName>ppt_x</p:attrName>
                                        </p:attrNameLst>
                                      </p:cBhvr>
                                      <p:tavLst>
                                        <p:tav tm="0">
                                          <p:val>
                                            <p:strVal val="#ppt_x"/>
                                          </p:val>
                                        </p:tav>
                                        <p:tav tm="100000">
                                          <p:val>
                                            <p:strVal val="#ppt_x"/>
                                          </p:val>
                                        </p:tav>
                                      </p:tavLst>
                                    </p:anim>
                                    <p:anim calcmode="lin" valueType="num">
                                      <p:cBhvr additive="base">
                                        <p:cTn id="9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animBg="1"/>
      <p:bldP spid="20" grpId="0" animBg="1"/>
      <p:bldP spid="21" grpId="0" animBg="1"/>
      <p:bldP spid="22" grpId="0" animBg="1"/>
      <p:bldP spid="23" grpId="0"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p:cNvSpPr>
          <p:nvPr/>
        </p:nvSpPr>
        <p:spPr bwMode="auto">
          <a:xfrm>
            <a:off x="1370013" y="649288"/>
            <a:ext cx="7042150" cy="1524000"/>
          </a:xfrm>
          <a:prstGeom prst="rect">
            <a:avLst/>
          </a:prstGeom>
          <a:noFill/>
          <a:ln w="9525">
            <a:noFill/>
            <a:miter lim="800000"/>
            <a:headEnd/>
            <a:tailEnd/>
          </a:ln>
        </p:spPr>
        <p:txBody>
          <a:bodyPr anchor="ctr"/>
          <a:lstStyle/>
          <a:p>
            <a:pPr algn="ctr">
              <a:lnSpc>
                <a:spcPct val="90000"/>
              </a:lnSpc>
            </a:pPr>
            <a:r>
              <a:rPr lang="en-US" sz="5400">
                <a:solidFill>
                  <a:srgbClr val="FFFFFF"/>
                </a:solidFill>
              </a:rPr>
              <a:t>First Steps</a:t>
            </a:r>
          </a:p>
        </p:txBody>
      </p:sp>
      <p:sp>
        <p:nvSpPr>
          <p:cNvPr id="3" name="Subtitle 2"/>
          <p:cNvSpPr>
            <a:spLocks/>
          </p:cNvSpPr>
          <p:nvPr/>
        </p:nvSpPr>
        <p:spPr bwMode="auto">
          <a:xfrm>
            <a:off x="1368425" y="4344988"/>
            <a:ext cx="7043738" cy="1530350"/>
          </a:xfrm>
          <a:prstGeom prst="rect">
            <a:avLst/>
          </a:prstGeom>
          <a:noFill/>
          <a:ln w="9525">
            <a:noFill/>
            <a:miter lim="800000"/>
            <a:headEnd/>
            <a:tailEnd/>
          </a:ln>
        </p:spPr>
        <p:txBody>
          <a:bodyPr/>
          <a:lstStyle/>
          <a:p>
            <a:pPr>
              <a:lnSpc>
                <a:spcPct val="90000"/>
              </a:lnSpc>
              <a:spcBef>
                <a:spcPts val="0"/>
              </a:spcBef>
              <a:defRPr/>
            </a:pPr>
            <a:r>
              <a:rPr lang="en-US" sz="3200" kern="0" dirty="0">
                <a:solidFill>
                  <a:schemeClr val="tx1">
                    <a:tint val="75000"/>
                  </a:schemeClr>
                </a:solidFill>
                <a:latin typeface="+mn-lt"/>
                <a:cs typeface="+mn-cs"/>
              </a:rPr>
              <a:t>Lee Holmes</a:t>
            </a:r>
          </a:p>
          <a:p>
            <a:pPr>
              <a:lnSpc>
                <a:spcPct val="90000"/>
              </a:lnSpc>
              <a:spcBef>
                <a:spcPts val="0"/>
              </a:spcBef>
              <a:defRPr/>
            </a:pPr>
            <a:r>
              <a:rPr lang="en-US" sz="3200" kern="0" dirty="0">
                <a:solidFill>
                  <a:schemeClr val="tx1">
                    <a:tint val="75000"/>
                  </a:schemeClr>
                </a:solidFill>
                <a:latin typeface="+mn-lt"/>
                <a:cs typeface="+mn-cs"/>
              </a:rPr>
              <a:t>Software Design Engineer</a:t>
            </a:r>
          </a:p>
          <a:p>
            <a:pPr>
              <a:lnSpc>
                <a:spcPct val="90000"/>
              </a:lnSpc>
              <a:spcBef>
                <a:spcPts val="0"/>
              </a:spcBef>
              <a:defRPr/>
            </a:pPr>
            <a:r>
              <a:rPr lang="en-US" sz="3200" kern="0" dirty="0">
                <a:solidFill>
                  <a:schemeClr val="tx1">
                    <a:tint val="75000"/>
                  </a:schemeClr>
                </a:solidFill>
                <a:latin typeface="+mn-lt"/>
                <a:cs typeface="+mn-cs"/>
              </a:rPr>
              <a:t>Windows PowerShell</a:t>
            </a:r>
          </a:p>
        </p:txBody>
      </p:sp>
      <p:pic>
        <p:nvPicPr>
          <p:cNvPr id="26627" name="Text Placeholder 3"/>
          <p:cNvPicPr>
            <a:picLocks noChangeArrowheads="1"/>
          </p:cNvPicPr>
          <p:nvPr/>
        </p:nvPicPr>
        <p:blipFill>
          <a:blip r:embed="rId2"/>
          <a:srcRect/>
          <a:stretch>
            <a:fillRect/>
          </a:stretch>
        </p:blipFill>
        <p:spPr bwMode="auto">
          <a:xfrm>
            <a:off x="-30163" y="1993900"/>
            <a:ext cx="8448676" cy="205422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pPr eaLnBrk="1" hangingPunct="1"/>
            <a:r>
              <a:rPr lang="en-US" smtClean="0"/>
              <a:t>Productivity</a:t>
            </a:r>
          </a:p>
        </p:txBody>
      </p:sp>
      <p:graphicFrame>
        <p:nvGraphicFramePr>
          <p:cNvPr id="6" name="Table 5"/>
          <p:cNvGraphicFramePr>
            <a:graphicFrameLocks noGrp="1"/>
          </p:cNvGraphicFramePr>
          <p:nvPr/>
        </p:nvGraphicFramePr>
        <p:xfrm>
          <a:off x="77788" y="1236663"/>
          <a:ext cx="9014604" cy="5305511"/>
        </p:xfrm>
        <a:graphic>
          <a:graphicData uri="http://schemas.openxmlformats.org/drawingml/2006/table">
            <a:tbl>
              <a:tblPr/>
              <a:tblGrid>
                <a:gridCol w="751217"/>
                <a:gridCol w="5253824"/>
                <a:gridCol w="3009563"/>
              </a:tblGrid>
              <a:tr h="285836">
                <a:tc>
                  <a:txBody>
                    <a:bodyPr/>
                    <a:lstStyle/>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endParaRPr kumimoji="0" lang="en-US" sz="900" b="0" i="0" u="none" strike="noStrike" kern="0" cap="none" baseline="0" dirty="0" smtClean="0">
                        <a:solidFill>
                          <a:schemeClr val="accent1"/>
                        </a:solidFill>
                        <a:effectLst/>
                        <a:latin typeface="Segoe Semibold" pitchFamily="34" charset="0"/>
                      </a:endParaRPr>
                    </a:p>
                  </a:txBody>
                  <a:tcPr horzOverflow="overflow">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16435A"/>
                    </a:solidFill>
                  </a:tcPr>
                </a:tc>
                <a:tc>
                  <a:txBody>
                    <a:bodyPr/>
                    <a:lstStyle/>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400" b="1" i="0" u="none" strike="noStrike" kern="0" cap="none" baseline="0" smtClean="0">
                          <a:solidFill>
                            <a:schemeClr val="accent1"/>
                          </a:solidFill>
                          <a:effectLst/>
                          <a:latin typeface="Segoe Semibold" pitchFamily="34" charset="0"/>
                        </a:rPr>
                        <a:t>Exchange 2003 (VBScript)</a:t>
                      </a:r>
                      <a:endParaRPr kumimoji="0" lang="en-US" sz="1800" b="0" i="0" u="none" strike="noStrike" kern="0" cap="none" baseline="0" smtClean="0">
                        <a:solidFill>
                          <a:schemeClr val="accent1"/>
                        </a:solidFill>
                        <a:effectLst/>
                        <a:latin typeface="Segoe Semibold" pitchFamily="34"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16435A"/>
                    </a:solidFill>
                  </a:tcPr>
                </a:tc>
                <a:tc>
                  <a:txBody>
                    <a:bodyPr/>
                    <a:lstStyle/>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400" b="1" i="0" u="none" strike="noStrike" kern="0" cap="none" baseline="0" smtClean="0">
                          <a:solidFill>
                            <a:schemeClr val="accent1"/>
                          </a:solidFill>
                          <a:effectLst/>
                          <a:latin typeface="Segoe Semibold" pitchFamily="34" charset="0"/>
                        </a:rPr>
                        <a:t>E12 (Monad Script)</a:t>
                      </a:r>
                      <a:endParaRPr kumimoji="0" lang="en-US" sz="1800" b="0" i="0" u="none" strike="noStrike" kern="0" cap="none" baseline="0" smtClean="0">
                        <a:solidFill>
                          <a:schemeClr val="accent1"/>
                        </a:solidFill>
                        <a:effectLst/>
                        <a:latin typeface="Segoe Semibold" pitchFamily="34" charset="0"/>
                      </a:endParaRPr>
                    </a:p>
                  </a:txBody>
                  <a:tcPr horzOverflow="overflow">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16435A"/>
                    </a:solidFill>
                  </a:tcPr>
                </a:tc>
              </a:tr>
              <a:tr h="2626211">
                <a:tc>
                  <a:txBody>
                    <a:bodyPr/>
                    <a:lstStyle/>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000" b="1" i="0" u="none" strike="noStrike" kern="0" cap="none" baseline="0" dirty="0" smtClean="0">
                          <a:solidFill>
                            <a:schemeClr val="accent1"/>
                          </a:solidFill>
                          <a:effectLst/>
                          <a:latin typeface="Segoe Semibold" pitchFamily="34" charset="0"/>
                        </a:rPr>
                        <a:t>Mailbox Statistics</a:t>
                      </a:r>
                      <a:endParaRPr kumimoji="0" lang="en-US" sz="1800" b="0" i="0" u="none" strike="noStrike" kern="0" cap="none" baseline="0" dirty="0" smtClean="0">
                        <a:solidFill>
                          <a:schemeClr val="accent1"/>
                        </a:solidFill>
                        <a:effectLst/>
                        <a:latin typeface="Segoe Semibold" pitchFamily="34"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endParaRPr kumimoji="0" lang="en-US" sz="1000" b="0" i="0" u="none" strike="noStrike" kern="0" cap="none" baseline="0" dirty="0" smtClean="0">
                        <a:solidFill>
                          <a:schemeClr val="accent1"/>
                        </a:solidFill>
                        <a:effectLst/>
                        <a:latin typeface="Segoe Semibold" pitchFamily="34" charset="0"/>
                      </a:endParaRPr>
                    </a:p>
                  </a:txBody>
                  <a:tcPr horzOverflow="overflow">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16435A"/>
                    </a:solidFill>
                  </a:tcPr>
                </a:tc>
                <a:tc>
                  <a:txBody>
                    <a:bodyPr/>
                    <a:lstStyle/>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smtClean="0">
                          <a:solidFill>
                            <a:schemeClr val="accent1"/>
                          </a:solidFill>
                          <a:effectLst/>
                          <a:latin typeface="Courier New" pitchFamily="49" charset="0"/>
                        </a:rPr>
                        <a:t>Set </a:t>
                      </a:r>
                      <a:r>
                        <a:rPr kumimoji="0" lang="en-US" sz="700" b="0" i="0" u="none" strike="noStrike" kern="0" cap="none" baseline="0" dirty="0" err="1" smtClean="0">
                          <a:solidFill>
                            <a:schemeClr val="accent1"/>
                          </a:solidFill>
                          <a:effectLst/>
                          <a:latin typeface="Courier New" pitchFamily="49" charset="0"/>
                        </a:rPr>
                        <a:t>listExchange_Mailboxs</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GetObject</a:t>
                      </a:r>
                      <a:r>
                        <a:rPr kumimoji="0" lang="en-US" sz="700" b="0" i="0" u="none" strike="noStrike" kern="0" cap="none" baseline="0" dirty="0" smtClean="0">
                          <a:solidFill>
                            <a:schemeClr val="accent1"/>
                          </a:solidFill>
                          <a:effectLst/>
                          <a:latin typeface="Courier New" pitchFamily="49" charset="0"/>
                        </a:rPr>
                        <a:t>("</a:t>
                      </a:r>
                      <a:r>
                        <a:rPr kumimoji="0" lang="en-US" sz="700" b="0" i="0" u="none" strike="noStrike" kern="0" cap="none" baseline="0" dirty="0" err="1" smtClean="0">
                          <a:solidFill>
                            <a:schemeClr val="accent1"/>
                          </a:solidFill>
                          <a:effectLst/>
                          <a:latin typeface="Courier New" pitchFamily="49" charset="0"/>
                        </a:rPr>
                        <a:t>winmgmts</a:t>
                      </a:r>
                      <a:r>
                        <a:rPr kumimoji="0" lang="en-US" sz="700" b="0" i="0" u="none" strike="noStrike" kern="0" cap="none" baseline="0" dirty="0" smtClean="0">
                          <a:solidFill>
                            <a:schemeClr val="accent1"/>
                          </a:solidFill>
                          <a:effectLst/>
                          <a:latin typeface="Courier New" pitchFamily="49" charset="0"/>
                        </a:rPr>
                        <a:t>:{</a:t>
                      </a:r>
                      <a:r>
                        <a:rPr kumimoji="0" lang="en-US" sz="700" b="0" i="0" u="none" strike="noStrike" kern="0" cap="none" baseline="0" dirty="0" err="1" smtClean="0">
                          <a:solidFill>
                            <a:schemeClr val="accent1"/>
                          </a:solidFill>
                          <a:effectLst/>
                          <a:latin typeface="Courier New" pitchFamily="49" charset="0"/>
                        </a:rPr>
                        <a:t>impersonationLevel</a:t>
                      </a:r>
                      <a:r>
                        <a:rPr kumimoji="0" lang="en-US" sz="700" b="0" i="0" u="none" strike="noStrike" kern="0" cap="none" baseline="0" dirty="0" smtClean="0">
                          <a:solidFill>
                            <a:schemeClr val="accent1"/>
                          </a:solidFill>
                          <a:effectLst/>
                          <a:latin typeface="Courier New" pitchFamily="49" charset="0"/>
                        </a:rPr>
                        <a:t>=impersonate}!\\COMPUTERNAME\ROOT\MicrosoftExchangeV2").</a:t>
                      </a:r>
                      <a:r>
                        <a:rPr kumimoji="0" lang="en-US" sz="700" b="0" i="0" u="none" strike="noStrike" kern="0" cap="none" baseline="0" dirty="0" err="1" smtClean="0">
                          <a:solidFill>
                            <a:schemeClr val="accent1"/>
                          </a:solidFill>
                          <a:effectLst/>
                          <a:latin typeface="Courier New" pitchFamily="49" charset="0"/>
                        </a:rPr>
                        <a:t>InstancesOf</a:t>
                      </a:r>
                      <a:r>
                        <a:rPr kumimoji="0" lang="en-US" sz="700" b="0" i="0" u="none" strike="noStrike" kern="0" cap="none" baseline="0" dirty="0" smtClean="0">
                          <a:solidFill>
                            <a:schemeClr val="accent1"/>
                          </a:solidFill>
                          <a:effectLst/>
                          <a:latin typeface="Courier New" pitchFamily="49" charset="0"/>
                        </a:rPr>
                        <a:t>("</a:t>
                      </a:r>
                      <a:r>
                        <a:rPr kumimoji="0" lang="en-US" sz="700" b="0" i="0" u="none" strike="noStrike" kern="0" cap="none" baseline="0" dirty="0" err="1" smtClean="0">
                          <a:solidFill>
                            <a:schemeClr val="accent1"/>
                          </a:solidFill>
                          <a:effectLst/>
                          <a:latin typeface="Courier New" pitchFamily="49" charset="0"/>
                        </a:rPr>
                        <a:t>Exchange_Mailbox</a:t>
                      </a:r>
                      <a:r>
                        <a:rPr kumimoji="0" lang="en-US" sz="700" b="0" i="0" u="none" strike="noStrike" kern="0" cap="none" baseline="0" dirty="0" smtClean="0">
                          <a:solidFill>
                            <a:schemeClr val="accent1"/>
                          </a:solidFill>
                          <a:effectLst/>
                          <a:latin typeface="Courier New" pitchFamily="49" charset="0"/>
                        </a:rPr>
                        <a:t>")</a:t>
                      </a:r>
                      <a:endParaRPr kumimoji="0" lang="en-US" sz="1800" b="0" i="0" u="none" strike="noStrike" kern="0" cap="none" baseline="0" dirty="0" smtClean="0">
                        <a:solidFill>
                          <a:schemeClr val="accent1"/>
                        </a:solidFill>
                        <a:effectLst/>
                        <a:latin typeface="Segoe Semibold" pitchFamily="34"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endParaRPr kumimoji="0" lang="en-US" sz="700" b="0" i="0" u="none" strike="noStrike" kern="0" cap="none" baseline="0" dirty="0" smtClean="0">
                        <a:solidFill>
                          <a:schemeClr val="accent1"/>
                        </a:solidFill>
                        <a:effectLst/>
                        <a:latin typeface="Courier New" pitchFamily="49"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smtClean="0">
                          <a:solidFill>
                            <a:schemeClr val="accent1"/>
                          </a:solidFill>
                          <a:effectLst/>
                          <a:latin typeface="Courier New" pitchFamily="49" charset="0"/>
                        </a:rPr>
                        <a:t>For Each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in </a:t>
                      </a:r>
                      <a:r>
                        <a:rPr kumimoji="0" lang="en-US" sz="700" b="0" i="0" u="none" strike="noStrike" kern="0" cap="none" baseline="0" dirty="0" err="1" smtClean="0">
                          <a:solidFill>
                            <a:schemeClr val="accent1"/>
                          </a:solidFill>
                          <a:effectLst/>
                          <a:latin typeface="Courier New" pitchFamily="49" charset="0"/>
                        </a:rPr>
                        <a:t>listExchange_Mailboxs</a:t>
                      </a:r>
                      <a:endParaRPr kumimoji="0" lang="en-US" sz="700" b="0" i="0" u="none" strike="noStrike" kern="0" cap="none" baseline="0" dirty="0" smtClean="0">
                        <a:solidFill>
                          <a:schemeClr val="accent1"/>
                        </a:solidFill>
                        <a:effectLst/>
                        <a:latin typeface="Courier New" pitchFamily="49"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a:t>
                      </a:r>
                      <a:r>
                        <a:rPr kumimoji="0" lang="en-US" sz="700" b="0" i="0" u="none" strike="noStrike" kern="0" cap="none" baseline="0" dirty="0" err="1" smtClean="0">
                          <a:solidFill>
                            <a:schemeClr val="accent1"/>
                          </a:solidFill>
                          <a:effectLst/>
                          <a:latin typeface="Courier New" pitchFamily="49" charset="0"/>
                        </a:rPr>
                        <a:t>AssocContentCount</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objExchange_Mailbox.AssocContentCount</a:t>
                      </a:r>
                      <a:endParaRPr kumimoji="0" lang="en-US" sz="700" b="0" i="0" u="none" strike="noStrike" kern="0" cap="none" baseline="0" dirty="0" smtClean="0">
                        <a:solidFill>
                          <a:schemeClr val="accent1"/>
                        </a:solidFill>
                        <a:effectLst/>
                        <a:latin typeface="Courier New" pitchFamily="49"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DateDiscoveredAbsentInDS</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objExchange_Mailbox.DateDiscoveredAbsentInDS</a:t>
                      </a:r>
                      <a:endParaRPr kumimoji="0" lang="en-US" sz="700" b="0" i="0" u="none" strike="noStrike" kern="0" cap="none" baseline="0" dirty="0" smtClean="0">
                        <a:solidFill>
                          <a:schemeClr val="accent1"/>
                        </a:solidFill>
                        <a:effectLst/>
                        <a:latin typeface="Courier New" pitchFamily="49"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DeletedMessageSizeExtended</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a:t>
                      </a:r>
                      <a:r>
                        <a:rPr kumimoji="0" lang="en-US" sz="700" b="0" i="0" u="none" strike="noStrike" kern="0" cap="none" baseline="0" dirty="0" err="1" smtClean="0">
                          <a:solidFill>
                            <a:schemeClr val="accent1"/>
                          </a:solidFill>
                          <a:effectLst/>
                          <a:latin typeface="Courier New" pitchFamily="49" charset="0"/>
                        </a:rPr>
                        <a:t>DeletedMessageSizeExtended</a:t>
                      </a:r>
                      <a:endParaRPr kumimoji="0" lang="en-US" sz="700" b="0" i="0" u="none" strike="noStrike" kern="0" cap="none" baseline="0" dirty="0" smtClean="0">
                        <a:solidFill>
                          <a:schemeClr val="accent1"/>
                        </a:solidFill>
                        <a:effectLst/>
                        <a:latin typeface="Courier New" pitchFamily="49"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LastLoggedOnUserAccount</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a:t>
                      </a:r>
                      <a:r>
                        <a:rPr kumimoji="0" lang="en-US" sz="700" b="0" i="0" u="none" strike="noStrike" kern="0" cap="none" baseline="0" dirty="0" err="1" smtClean="0">
                          <a:solidFill>
                            <a:schemeClr val="accent1"/>
                          </a:solidFill>
                          <a:effectLst/>
                          <a:latin typeface="Courier New" pitchFamily="49" charset="0"/>
                        </a:rPr>
                        <a:t>LastLoggedOnUserAccount</a:t>
                      </a:r>
                      <a:endParaRPr kumimoji="0" lang="en-US" sz="700" b="0" i="0" u="none" strike="noStrike" kern="0" cap="none" baseline="0" dirty="0" smtClean="0">
                        <a:solidFill>
                          <a:schemeClr val="accent1"/>
                        </a:solidFill>
                        <a:effectLst/>
                        <a:latin typeface="Courier New" pitchFamily="49"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LastLogoffTime</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a:t>
                      </a:r>
                      <a:r>
                        <a:rPr kumimoji="0" lang="en-US" sz="700" b="0" i="0" u="none" strike="noStrike" kern="0" cap="none" baseline="0" dirty="0" err="1" smtClean="0">
                          <a:solidFill>
                            <a:schemeClr val="accent1"/>
                          </a:solidFill>
                          <a:effectLst/>
                          <a:latin typeface="Courier New" pitchFamily="49" charset="0"/>
                        </a:rPr>
                        <a:t>LastLogoffTime</a:t>
                      </a:r>
                      <a:endParaRPr kumimoji="0" lang="en-US" sz="700" b="0" i="0" u="none" strike="noStrike" kern="0" cap="none" baseline="0" dirty="0" smtClean="0">
                        <a:solidFill>
                          <a:schemeClr val="accent1"/>
                        </a:solidFill>
                        <a:effectLst/>
                        <a:latin typeface="Courier New" pitchFamily="49"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LastLogonTime</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a:t>
                      </a:r>
                      <a:r>
                        <a:rPr kumimoji="0" lang="en-US" sz="700" b="0" i="0" u="none" strike="noStrike" kern="0" cap="none" baseline="0" dirty="0" err="1" smtClean="0">
                          <a:solidFill>
                            <a:schemeClr val="accent1"/>
                          </a:solidFill>
                          <a:effectLst/>
                          <a:latin typeface="Courier New" pitchFamily="49" charset="0"/>
                        </a:rPr>
                        <a:t>LastLogonTime</a:t>
                      </a:r>
                      <a:r>
                        <a:rPr kumimoji="0" lang="en-US" sz="700" b="0" i="0" u="none" strike="noStrike" kern="0" cap="none" baseline="0" dirty="0" smtClean="0">
                          <a:solidFill>
                            <a:schemeClr val="accent1"/>
                          </a:solidFill>
                          <a:effectLst/>
                          <a:latin typeface="Courier New" pitchFamily="49" charset="0"/>
                        </a:rPr>
                        <a:t>            </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LegacyDN</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a:t>
                      </a:r>
                      <a:r>
                        <a:rPr kumimoji="0" lang="en-US" sz="700" b="0" i="0" u="none" strike="noStrike" kern="0" cap="none" baseline="0" dirty="0" err="1" smtClean="0">
                          <a:solidFill>
                            <a:schemeClr val="accent1"/>
                          </a:solidFill>
                          <a:effectLst/>
                          <a:latin typeface="Courier New" pitchFamily="49" charset="0"/>
                        </a:rPr>
                        <a:t>LegacyDN</a:t>
                      </a:r>
                      <a:endParaRPr kumimoji="0" lang="en-US" sz="700" b="0" i="0" u="none" strike="noStrike" kern="0" cap="none" baseline="0" dirty="0" smtClean="0">
                        <a:solidFill>
                          <a:schemeClr val="accent1"/>
                        </a:solidFill>
                        <a:effectLst/>
                        <a:latin typeface="Courier New" pitchFamily="49"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MailboxDisplayName</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a:t>
                      </a:r>
                      <a:r>
                        <a:rPr kumimoji="0" lang="en-US" sz="700" b="0" i="0" u="none" strike="noStrike" kern="0" cap="none" baseline="0" dirty="0" err="1" smtClean="0">
                          <a:solidFill>
                            <a:schemeClr val="accent1"/>
                          </a:solidFill>
                          <a:effectLst/>
                          <a:latin typeface="Courier New" pitchFamily="49" charset="0"/>
                        </a:rPr>
                        <a:t>MailboxDisplayName</a:t>
                      </a:r>
                      <a:endParaRPr kumimoji="0" lang="en-US" sz="700" b="0" i="0" u="none" strike="noStrike" kern="0" cap="none" baseline="0" dirty="0" smtClean="0">
                        <a:solidFill>
                          <a:schemeClr val="accent1"/>
                        </a:solidFill>
                        <a:effectLst/>
                        <a:latin typeface="Courier New" pitchFamily="49"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MailboxGUID</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a:t>
                      </a:r>
                      <a:r>
                        <a:rPr kumimoji="0" lang="en-US" sz="700" b="0" i="0" u="none" strike="noStrike" kern="0" cap="none" baseline="0" dirty="0" err="1" smtClean="0">
                          <a:solidFill>
                            <a:schemeClr val="accent1"/>
                          </a:solidFill>
                          <a:effectLst/>
                          <a:latin typeface="Courier New" pitchFamily="49" charset="0"/>
                        </a:rPr>
                        <a:t>MailboxGUID</a:t>
                      </a:r>
                      <a:r>
                        <a:rPr kumimoji="0" lang="en-US" sz="700" b="0" i="0" u="none" strike="noStrike" kern="0" cap="none" baseline="0" dirty="0" smtClean="0">
                          <a:solidFill>
                            <a:schemeClr val="accent1"/>
                          </a:solidFill>
                          <a:effectLst/>
                          <a:latin typeface="Courier New" pitchFamily="49" charset="0"/>
                        </a:rPr>
                        <a:t>              </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ServerName</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a:t>
                      </a:r>
                      <a:r>
                        <a:rPr kumimoji="0" lang="en-US" sz="700" b="0" i="0" u="none" strike="noStrike" kern="0" cap="none" baseline="0" dirty="0" err="1" smtClean="0">
                          <a:solidFill>
                            <a:schemeClr val="accent1"/>
                          </a:solidFill>
                          <a:effectLst/>
                          <a:latin typeface="Courier New" pitchFamily="49" charset="0"/>
                        </a:rPr>
                        <a:t>ServerName</a:t>
                      </a:r>
                      <a:r>
                        <a:rPr kumimoji="0" lang="en-US" sz="700" b="0" i="0" u="none" strike="noStrike" kern="0" cap="none" baseline="0" dirty="0" smtClean="0">
                          <a:solidFill>
                            <a:schemeClr val="accent1"/>
                          </a:solidFill>
                          <a:effectLst/>
                          <a:latin typeface="Courier New" pitchFamily="49" charset="0"/>
                        </a:rPr>
                        <a:t>               </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Size =” +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Size</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StorageGroupName</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a:t>
                      </a:r>
                      <a:r>
                        <a:rPr kumimoji="0" lang="en-US" sz="700" b="0" i="0" u="none" strike="noStrike" kern="0" cap="none" baseline="0" dirty="0" err="1" smtClean="0">
                          <a:solidFill>
                            <a:schemeClr val="accent1"/>
                          </a:solidFill>
                          <a:effectLst/>
                          <a:latin typeface="Courier New" pitchFamily="49" charset="0"/>
                        </a:rPr>
                        <a:t>StorageGroupName</a:t>
                      </a:r>
                      <a:r>
                        <a:rPr kumimoji="0" lang="en-US" sz="700" b="0" i="0" u="none" strike="noStrike" kern="0" cap="none" baseline="0" dirty="0" smtClean="0">
                          <a:solidFill>
                            <a:schemeClr val="accent1"/>
                          </a:solidFill>
                          <a:effectLst/>
                          <a:latin typeface="Courier New" pitchFamily="49" charset="0"/>
                        </a:rPr>
                        <a:t>        </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StorageLimitInfo</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a:t>
                      </a:r>
                      <a:r>
                        <a:rPr kumimoji="0" lang="en-US" sz="700" b="0" i="0" u="none" strike="noStrike" kern="0" cap="none" baseline="0" dirty="0" err="1" smtClean="0">
                          <a:solidFill>
                            <a:schemeClr val="accent1"/>
                          </a:solidFill>
                          <a:effectLst/>
                          <a:latin typeface="Courier New" pitchFamily="49" charset="0"/>
                        </a:rPr>
                        <a:t>StorageLimitInfo</a:t>
                      </a:r>
                      <a:r>
                        <a:rPr kumimoji="0" lang="en-US" sz="700" b="0" i="0" u="none" strike="noStrike" kern="0" cap="none" baseline="0" dirty="0" smtClean="0">
                          <a:solidFill>
                            <a:schemeClr val="accent1"/>
                          </a:solidFill>
                          <a:effectLst/>
                          <a:latin typeface="Courier New" pitchFamily="49" charset="0"/>
                        </a:rPr>
                        <a:t>        </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StoreName</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a:t>
                      </a:r>
                      <a:r>
                        <a:rPr kumimoji="0" lang="en-US" sz="700" b="0" i="0" u="none" strike="noStrike" kern="0" cap="none" baseline="0" dirty="0" err="1" smtClean="0">
                          <a:solidFill>
                            <a:schemeClr val="accent1"/>
                          </a:solidFill>
                          <a:effectLst/>
                          <a:latin typeface="Courier New" pitchFamily="49" charset="0"/>
                        </a:rPr>
                        <a:t>StoreName</a:t>
                      </a:r>
                      <a:r>
                        <a:rPr kumimoji="0" lang="en-US" sz="700" b="0" i="0" u="none" strike="noStrike" kern="0" cap="none" baseline="0" dirty="0" smtClean="0">
                          <a:solidFill>
                            <a:schemeClr val="accent1"/>
                          </a:solidFill>
                          <a:effectLst/>
                          <a:latin typeface="Courier New" pitchFamily="49" charset="0"/>
                        </a:rPr>
                        <a:t>               </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err="1" smtClean="0">
                          <a:solidFill>
                            <a:schemeClr val="accent1"/>
                          </a:solidFill>
                          <a:effectLst/>
                          <a:latin typeface="Courier New" pitchFamily="49" charset="0"/>
                        </a:rPr>
                        <a:t>WScript.echo</a:t>
                      </a:r>
                      <a:r>
                        <a:rPr kumimoji="0" lang="en-US" sz="700" b="0" i="0" u="none" strike="noStrike" kern="0" cap="none" baseline="0" dirty="0" smtClean="0">
                          <a:solidFill>
                            <a:schemeClr val="accent1"/>
                          </a:solidFill>
                          <a:effectLst/>
                          <a:latin typeface="Courier New" pitchFamily="49" charset="0"/>
                        </a:rPr>
                        <a:t> " </a:t>
                      </a:r>
                      <a:r>
                        <a:rPr kumimoji="0" lang="en-US" sz="700" b="0" i="0" u="none" strike="noStrike" kern="0" cap="none" baseline="0" dirty="0" err="1" smtClean="0">
                          <a:solidFill>
                            <a:schemeClr val="accent1"/>
                          </a:solidFill>
                          <a:effectLst/>
                          <a:latin typeface="Courier New" pitchFamily="49" charset="0"/>
                        </a:rPr>
                        <a:t>TotalItems</a:t>
                      </a:r>
                      <a:r>
                        <a:rPr kumimoji="0" lang="en-US" sz="700" b="0" i="0" u="none" strike="noStrike" kern="0" cap="none" baseline="0" dirty="0" smtClean="0">
                          <a:solidFill>
                            <a:schemeClr val="accent1"/>
                          </a:solidFill>
                          <a:effectLst/>
                          <a:latin typeface="Courier New" pitchFamily="49" charset="0"/>
                        </a:rPr>
                        <a:t>               =” + </a:t>
                      </a:r>
                      <a:r>
                        <a:rPr kumimoji="0" lang="en-US" sz="700" b="0" i="0" u="none" strike="noStrike" kern="0" cap="none" baseline="0" dirty="0" err="1" smtClean="0">
                          <a:solidFill>
                            <a:schemeClr val="accent1"/>
                          </a:solidFill>
                          <a:effectLst/>
                          <a:latin typeface="Courier New" pitchFamily="49" charset="0"/>
                        </a:rPr>
                        <a:t>objExchange_Mailbox</a:t>
                      </a:r>
                      <a:r>
                        <a:rPr kumimoji="0" lang="en-US" sz="700" b="0" i="0" u="none" strike="noStrike" kern="0" cap="none" baseline="0" dirty="0" smtClean="0">
                          <a:solidFill>
                            <a:schemeClr val="accent1"/>
                          </a:solidFill>
                          <a:effectLst/>
                          <a:latin typeface="Courier New" pitchFamily="49" charset="0"/>
                        </a:rPr>
                        <a:t>. </a:t>
                      </a:r>
                      <a:r>
                        <a:rPr kumimoji="0" lang="en-US" sz="700" b="0" i="0" u="none" strike="noStrike" kern="0" cap="none" baseline="0" dirty="0" err="1" smtClean="0">
                          <a:solidFill>
                            <a:schemeClr val="accent1"/>
                          </a:solidFill>
                          <a:effectLst/>
                          <a:latin typeface="Courier New" pitchFamily="49" charset="0"/>
                        </a:rPr>
                        <a:t>TotalItems</a:t>
                      </a:r>
                      <a:r>
                        <a:rPr kumimoji="0" lang="en-US" sz="700" b="0" i="0" u="none" strike="noStrike" kern="0" cap="none" baseline="0" dirty="0" smtClean="0">
                          <a:solidFill>
                            <a:schemeClr val="accent1"/>
                          </a:solidFill>
                          <a:effectLst/>
                          <a:latin typeface="Courier New" pitchFamily="49" charset="0"/>
                        </a:rPr>
                        <a:t>              </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700" b="0" i="0" u="none" strike="noStrike" kern="0" cap="none" baseline="0" dirty="0" smtClean="0">
                          <a:solidFill>
                            <a:schemeClr val="accent1"/>
                          </a:solidFill>
                          <a:effectLst/>
                          <a:latin typeface="Courier New" pitchFamily="49" charset="0"/>
                        </a:rPr>
                        <a:t>    Next</a:t>
                      </a: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16435A"/>
                    </a:solidFill>
                  </a:tcPr>
                </a:tc>
                <a:tc>
                  <a:txBody>
                    <a:bodyPr/>
                    <a:lstStyle/>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400" b="1" i="0" u="none" strike="noStrike" kern="0" cap="none" baseline="0" dirty="0" smtClean="0">
                          <a:solidFill>
                            <a:schemeClr val="accent1"/>
                          </a:solidFill>
                          <a:effectLst/>
                          <a:latin typeface="Courier New" pitchFamily="49" charset="0"/>
                        </a:rPr>
                        <a:t>get-</a:t>
                      </a:r>
                      <a:r>
                        <a:rPr kumimoji="0" lang="en-US" sz="1400" b="1" i="0" u="none" strike="noStrike" kern="0" cap="none" baseline="0" dirty="0" err="1" smtClean="0">
                          <a:solidFill>
                            <a:schemeClr val="accent1"/>
                          </a:solidFill>
                          <a:effectLst/>
                          <a:latin typeface="Courier New" pitchFamily="49" charset="0"/>
                        </a:rPr>
                        <a:t>mailboxstatistics</a:t>
                      </a:r>
                      <a:r>
                        <a:rPr kumimoji="0" lang="en-US" sz="1400" b="1" i="0" u="none" strike="noStrike" kern="0" cap="none" baseline="0" dirty="0" smtClean="0">
                          <a:solidFill>
                            <a:schemeClr val="accent1"/>
                          </a:solidFill>
                          <a:effectLst/>
                          <a:latin typeface="Courier New" pitchFamily="49" charset="0"/>
                        </a:rPr>
                        <a:t> </a:t>
                      </a:r>
                      <a:endParaRPr kumimoji="0" lang="en-US" sz="1600" b="0" i="0" u="none" strike="noStrike" kern="0" cap="none" baseline="0" dirty="0" smtClean="0">
                        <a:solidFill>
                          <a:schemeClr val="accent1"/>
                        </a:solidFill>
                        <a:effectLst/>
                        <a:latin typeface="Segoe Semibold" pitchFamily="34"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400" b="1" i="0" u="none" strike="noStrike" kern="0" cap="none" baseline="0" dirty="0" smtClean="0">
                          <a:solidFill>
                            <a:schemeClr val="accent1"/>
                          </a:solidFill>
                          <a:effectLst/>
                          <a:latin typeface="Courier New" pitchFamily="49" charset="0"/>
                        </a:rPr>
                        <a:t>  –server $</a:t>
                      </a:r>
                      <a:r>
                        <a:rPr kumimoji="0" lang="en-US" sz="1400" b="1" i="0" u="none" strike="noStrike" kern="0" cap="none" baseline="0" dirty="0" err="1" smtClean="0">
                          <a:solidFill>
                            <a:schemeClr val="accent1"/>
                          </a:solidFill>
                          <a:effectLst/>
                          <a:latin typeface="Courier New" pitchFamily="49" charset="0"/>
                        </a:rPr>
                        <a:t>servername</a:t>
                      </a:r>
                      <a:endParaRPr kumimoji="0" lang="en-US" sz="1400" b="1" i="0" u="none" strike="noStrike" kern="0" cap="none" baseline="0" dirty="0" smtClean="0">
                        <a:solidFill>
                          <a:schemeClr val="accent1"/>
                        </a:solidFill>
                        <a:effectLst/>
                        <a:latin typeface="Courier New" pitchFamily="49" charset="0"/>
                      </a:endParaRPr>
                    </a:p>
                  </a:txBody>
                  <a:tcPr horzOverflow="overflow">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16435A"/>
                    </a:solidFill>
                  </a:tcPr>
                </a:tc>
              </a:tr>
              <a:tr h="1091645">
                <a:tc>
                  <a:txBody>
                    <a:bodyPr/>
                    <a:lstStyle/>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000" b="1" i="0" u="none" strike="noStrike" kern="0" cap="none" baseline="0" smtClean="0">
                          <a:solidFill>
                            <a:schemeClr val="accent1"/>
                          </a:solidFill>
                          <a:effectLst/>
                          <a:latin typeface="Segoe Semibold" pitchFamily="34" charset="0"/>
                        </a:rPr>
                        <a:t>Database Mgmt</a:t>
                      </a:r>
                      <a:endParaRPr kumimoji="0" lang="en-US" sz="1800" b="0" i="0" u="none" strike="noStrike" kern="0" cap="none" baseline="0" smtClean="0">
                        <a:solidFill>
                          <a:schemeClr val="accent1"/>
                        </a:solidFill>
                        <a:effectLst/>
                        <a:latin typeface="Segoe Semibold" pitchFamily="34"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endParaRPr kumimoji="0" lang="en-US" sz="1000" b="0" i="0" u="none" strike="noStrike" kern="0" cap="none" baseline="0" smtClean="0">
                        <a:solidFill>
                          <a:schemeClr val="accent1"/>
                        </a:solidFill>
                        <a:effectLst/>
                        <a:latin typeface="Segoe Semibold" pitchFamily="34" charset="0"/>
                      </a:endParaRPr>
                    </a:p>
                  </a:txBody>
                  <a:tcPr horzOverflow="overflow">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16435A"/>
                    </a:solidFill>
                  </a:tcPr>
                </a:tc>
                <a:tc>
                  <a:txBody>
                    <a:bodyPr/>
                    <a:lstStyle/>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800" b="1" i="0" u="none" strike="noStrike" kern="0" cap="none" baseline="0" dirty="0" smtClean="0">
                          <a:solidFill>
                            <a:schemeClr val="accent1"/>
                          </a:solidFill>
                          <a:effectLst/>
                          <a:latin typeface="Courier New" pitchFamily="49" charset="0"/>
                        </a:rPr>
                        <a:t>Dim </a:t>
                      </a:r>
                      <a:r>
                        <a:rPr kumimoji="0" lang="en-US" sz="800" b="1" i="0" u="none" strike="noStrike" kern="0" cap="none" baseline="0" dirty="0" err="1" smtClean="0">
                          <a:solidFill>
                            <a:schemeClr val="accent1"/>
                          </a:solidFill>
                          <a:effectLst/>
                          <a:latin typeface="Courier New" pitchFamily="49" charset="0"/>
                        </a:rPr>
                        <a:t>StorGroup</a:t>
                      </a:r>
                      <a:r>
                        <a:rPr kumimoji="0" lang="en-US" sz="800" b="1" i="0" u="none" strike="noStrike" kern="0" cap="none" baseline="0" dirty="0" smtClean="0">
                          <a:solidFill>
                            <a:schemeClr val="accent1"/>
                          </a:solidFill>
                          <a:effectLst/>
                          <a:latin typeface="Courier New" pitchFamily="49" charset="0"/>
                        </a:rPr>
                        <a:t> as New </a:t>
                      </a:r>
                      <a:r>
                        <a:rPr kumimoji="0" lang="en-US" sz="800" b="1" i="0" u="none" strike="noStrike" kern="0" cap="none" baseline="0" dirty="0" err="1" smtClean="0">
                          <a:solidFill>
                            <a:schemeClr val="accent1"/>
                          </a:solidFill>
                          <a:effectLst/>
                          <a:latin typeface="Courier New" pitchFamily="49" charset="0"/>
                        </a:rPr>
                        <a:t>CDOEXM.StorageGroup</a:t>
                      </a:r>
                      <a:endParaRPr kumimoji="0" lang="en-US" sz="1800" b="0" i="0" u="none" strike="noStrike" kern="0" cap="none" baseline="0" dirty="0" smtClean="0">
                        <a:solidFill>
                          <a:schemeClr val="accent1"/>
                        </a:solidFill>
                        <a:effectLst/>
                        <a:latin typeface="Segoe Semibold" pitchFamily="34"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endParaRPr kumimoji="0" lang="en-US" sz="800" b="1" i="0" u="none" strike="noStrike" kern="0" cap="none" baseline="0" dirty="0" smtClean="0">
                        <a:solidFill>
                          <a:schemeClr val="accent1"/>
                        </a:solidFill>
                        <a:effectLst/>
                        <a:latin typeface="Courier New" pitchFamily="49"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800" b="1" i="0" u="none" strike="noStrike" kern="0" cap="none" baseline="0" dirty="0" err="1" smtClean="0">
                          <a:solidFill>
                            <a:schemeClr val="accent1"/>
                          </a:solidFill>
                          <a:effectLst/>
                          <a:latin typeface="Courier New" pitchFamily="49" charset="0"/>
                        </a:rPr>
                        <a:t>StorGroup.DataSource.Open</a:t>
                      </a:r>
                      <a:r>
                        <a:rPr kumimoji="0" lang="en-US" sz="800" b="1" i="0" u="none" strike="noStrike" kern="0" cap="none" baseline="0" dirty="0" smtClean="0">
                          <a:solidFill>
                            <a:schemeClr val="accent1"/>
                          </a:solidFill>
                          <a:effectLst/>
                          <a:latin typeface="Courier New" pitchFamily="49" charset="0"/>
                        </a:rPr>
                        <a:t> "LDAP://" + </a:t>
                      </a:r>
                      <a:r>
                        <a:rPr kumimoji="0" lang="en-US" sz="800" b="1" i="0" u="none" strike="noStrike" kern="0" cap="none" baseline="0" dirty="0" err="1" smtClean="0">
                          <a:solidFill>
                            <a:schemeClr val="accent1"/>
                          </a:solidFill>
                          <a:effectLst/>
                          <a:latin typeface="Courier New" pitchFamily="49" charset="0"/>
                        </a:rPr>
                        <a:t>DCServer</a:t>
                      </a:r>
                      <a:r>
                        <a:rPr kumimoji="0" lang="en-US" sz="800" b="1" i="0" u="none" strike="noStrike" kern="0" cap="none" baseline="0" dirty="0" smtClean="0">
                          <a:solidFill>
                            <a:schemeClr val="accent1"/>
                          </a:solidFill>
                          <a:effectLst/>
                          <a:latin typeface="Courier New" pitchFamily="49" charset="0"/>
                        </a:rPr>
                        <a:t> + "/ CN=First Storage </a:t>
                      </a:r>
                      <a:r>
                        <a:rPr kumimoji="0" lang="en-US" sz="800" b="1" i="0" u="none" strike="noStrike" kern="0" cap="none" baseline="0" dirty="0" err="1" smtClean="0">
                          <a:solidFill>
                            <a:schemeClr val="accent1"/>
                          </a:solidFill>
                          <a:effectLst/>
                          <a:latin typeface="Courier New" pitchFamily="49" charset="0"/>
                        </a:rPr>
                        <a:t>Group,CN</a:t>
                      </a:r>
                      <a:r>
                        <a:rPr kumimoji="0" lang="en-US" sz="800" b="1" i="0" u="none" strike="noStrike" kern="0" cap="none" baseline="0" dirty="0" smtClean="0">
                          <a:solidFill>
                            <a:schemeClr val="accent1"/>
                          </a:solidFill>
                          <a:effectLst/>
                          <a:latin typeface="Courier New" pitchFamily="49" charset="0"/>
                        </a:rPr>
                        <a:t>=</a:t>
                      </a:r>
                      <a:r>
                        <a:rPr kumimoji="0" lang="en-US" sz="800" b="1" i="0" u="none" strike="noStrike" kern="0" cap="none" baseline="0" dirty="0" err="1" smtClean="0">
                          <a:solidFill>
                            <a:schemeClr val="accent1"/>
                          </a:solidFill>
                          <a:effectLst/>
                          <a:latin typeface="Courier New" pitchFamily="49" charset="0"/>
                        </a:rPr>
                        <a:t>InformationStore,CN</a:t>
                      </a:r>
                      <a:r>
                        <a:rPr kumimoji="0" lang="en-US" sz="800" b="1" i="0" u="none" strike="noStrike" kern="0" cap="none" baseline="0" dirty="0" smtClean="0">
                          <a:solidFill>
                            <a:schemeClr val="accent1"/>
                          </a:solidFill>
                          <a:effectLst/>
                          <a:latin typeface="Courier New" pitchFamily="49" charset="0"/>
                        </a:rPr>
                        <a:t>=" + Server + ",CN=</a:t>
                      </a:r>
                      <a:r>
                        <a:rPr kumimoji="0" lang="en-US" sz="800" b="1" i="0" u="none" strike="noStrike" kern="0" cap="none" baseline="0" dirty="0" err="1" smtClean="0">
                          <a:solidFill>
                            <a:schemeClr val="accent1"/>
                          </a:solidFill>
                          <a:effectLst/>
                          <a:latin typeface="Courier New" pitchFamily="49" charset="0"/>
                        </a:rPr>
                        <a:t>Servers,CN</a:t>
                      </a:r>
                      <a:r>
                        <a:rPr kumimoji="0" lang="en-US" sz="800" b="1" i="0" u="none" strike="noStrike" kern="0" cap="none" baseline="0" dirty="0" smtClean="0">
                          <a:solidFill>
                            <a:schemeClr val="accent1"/>
                          </a:solidFill>
                          <a:effectLst/>
                          <a:latin typeface="Courier New" pitchFamily="49" charset="0"/>
                        </a:rPr>
                        <a:t>=First Administrative Group, CN=Administrative </a:t>
                      </a:r>
                      <a:r>
                        <a:rPr kumimoji="0" lang="en-US" sz="800" b="1" i="0" u="none" strike="noStrike" kern="0" cap="none" baseline="0" dirty="0" err="1" smtClean="0">
                          <a:solidFill>
                            <a:schemeClr val="accent1"/>
                          </a:solidFill>
                          <a:effectLst/>
                          <a:latin typeface="Courier New" pitchFamily="49" charset="0"/>
                        </a:rPr>
                        <a:t>Groups,CN</a:t>
                      </a:r>
                      <a:r>
                        <a:rPr kumimoji="0" lang="en-US" sz="800" b="1" i="0" u="none" strike="noStrike" kern="0" cap="none" baseline="0" dirty="0" smtClean="0">
                          <a:solidFill>
                            <a:schemeClr val="accent1"/>
                          </a:solidFill>
                          <a:effectLst/>
                          <a:latin typeface="Courier New" pitchFamily="49" charset="0"/>
                        </a:rPr>
                        <a:t>=First Organization, CN=Microsoft </a:t>
                      </a:r>
                      <a:r>
                        <a:rPr kumimoji="0" lang="en-US" sz="800" b="1" i="0" u="none" strike="noStrike" kern="0" cap="none" baseline="0" dirty="0" err="1" smtClean="0">
                          <a:solidFill>
                            <a:schemeClr val="accent1"/>
                          </a:solidFill>
                          <a:effectLst/>
                          <a:latin typeface="Courier New" pitchFamily="49" charset="0"/>
                        </a:rPr>
                        <a:t>Exchange,CN</a:t>
                      </a:r>
                      <a:r>
                        <a:rPr kumimoji="0" lang="en-US" sz="800" b="1" i="0" u="none" strike="noStrike" kern="0" cap="none" baseline="0" dirty="0" smtClean="0">
                          <a:solidFill>
                            <a:schemeClr val="accent1"/>
                          </a:solidFill>
                          <a:effectLst/>
                          <a:latin typeface="Courier New" pitchFamily="49" charset="0"/>
                        </a:rPr>
                        <a:t>=Services, CN=Configuration," + </a:t>
                      </a:r>
                      <a:r>
                        <a:rPr kumimoji="0" lang="en-US" sz="800" b="1" i="0" u="none" strike="noStrike" kern="0" cap="none" baseline="0" dirty="0" err="1" smtClean="0">
                          <a:solidFill>
                            <a:schemeClr val="accent1"/>
                          </a:solidFill>
                          <a:effectLst/>
                          <a:latin typeface="Courier New" pitchFamily="49" charset="0"/>
                        </a:rPr>
                        <a:t>DomainName</a:t>
                      </a:r>
                      <a:r>
                        <a:rPr kumimoji="0" lang="en-US" sz="800" b="1" i="0" u="none" strike="noStrike" kern="0" cap="none" baseline="0" dirty="0" smtClean="0">
                          <a:solidFill>
                            <a:schemeClr val="accent1"/>
                          </a:solidFill>
                          <a:effectLst/>
                          <a:latin typeface="Courier New" pitchFamily="49" charset="0"/>
                        </a:rPr>
                        <a:t> </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endParaRPr kumimoji="0" lang="en-US" sz="800" b="1" i="0" u="none" strike="noStrike" kern="0" cap="none" baseline="0" dirty="0" smtClean="0">
                        <a:solidFill>
                          <a:schemeClr val="accent1"/>
                        </a:solidFill>
                        <a:effectLst/>
                        <a:latin typeface="Courier New" pitchFamily="49"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800" b="1" i="0" u="none" strike="noStrike" kern="0" cap="none" baseline="0" dirty="0" err="1" smtClean="0">
                          <a:solidFill>
                            <a:schemeClr val="accent1"/>
                          </a:solidFill>
                          <a:effectLst/>
                          <a:latin typeface="Courier New" pitchFamily="49" charset="0"/>
                        </a:rPr>
                        <a:t>StorGroup.MoveLogFiles</a:t>
                      </a:r>
                      <a:r>
                        <a:rPr kumimoji="0" lang="en-US" sz="800" b="1" i="0" u="none" strike="noStrike" kern="0" cap="none" baseline="0" dirty="0" smtClean="0">
                          <a:solidFill>
                            <a:schemeClr val="accent1"/>
                          </a:solidFill>
                          <a:effectLst/>
                          <a:latin typeface="Courier New" pitchFamily="49" charset="0"/>
                        </a:rPr>
                        <a:t>("C:\newlogPath", 0)</a:t>
                      </a: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16435A"/>
                    </a:solidFill>
                  </a:tcPr>
                </a:tc>
                <a:tc>
                  <a:txBody>
                    <a:bodyPr/>
                    <a:lstStyle/>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400" b="1" i="0" u="none" strike="noStrike" kern="0" cap="none" baseline="0" dirty="0" smtClean="0">
                          <a:solidFill>
                            <a:schemeClr val="accent1"/>
                          </a:solidFill>
                          <a:effectLst/>
                          <a:latin typeface="Courier New" pitchFamily="49" charset="0"/>
                        </a:rPr>
                        <a:t>move-</a:t>
                      </a:r>
                      <a:r>
                        <a:rPr kumimoji="0" lang="en-US" sz="1400" b="1" i="0" u="none" strike="noStrike" kern="0" cap="none" baseline="0" dirty="0" err="1" smtClean="0">
                          <a:solidFill>
                            <a:schemeClr val="accent1"/>
                          </a:solidFill>
                          <a:effectLst/>
                          <a:latin typeface="Courier New" pitchFamily="49" charset="0"/>
                        </a:rPr>
                        <a:t>storagegrouppath</a:t>
                      </a:r>
                      <a:r>
                        <a:rPr kumimoji="0" lang="en-US" sz="1400" b="1" i="0" u="none" strike="noStrike" kern="0" cap="none" baseline="0" dirty="0" smtClean="0">
                          <a:solidFill>
                            <a:schemeClr val="accent1"/>
                          </a:solidFill>
                          <a:effectLst/>
                          <a:latin typeface="Courier New" pitchFamily="49" charset="0"/>
                        </a:rPr>
                        <a:t> </a:t>
                      </a:r>
                      <a:endParaRPr kumimoji="0" lang="en-US" sz="1800" b="0" i="0" u="none" strike="noStrike" kern="0" cap="none" baseline="0" dirty="0" smtClean="0">
                        <a:solidFill>
                          <a:schemeClr val="accent1"/>
                        </a:solidFill>
                        <a:effectLst/>
                        <a:latin typeface="Segoe Semibold" pitchFamily="34"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400" b="1" i="0" u="none" strike="noStrike" kern="0" cap="none" baseline="0" dirty="0" smtClean="0">
                          <a:solidFill>
                            <a:schemeClr val="accent1"/>
                          </a:solidFill>
                          <a:effectLst/>
                          <a:latin typeface="Courier New" pitchFamily="49" charset="0"/>
                        </a:rPr>
                        <a:t>  -identity “First Storage  </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400" b="1" i="0" u="none" strike="noStrike" kern="0" cap="none" baseline="0" dirty="0" smtClean="0">
                          <a:solidFill>
                            <a:schemeClr val="accent1"/>
                          </a:solidFill>
                          <a:effectLst/>
                          <a:latin typeface="Courier New" pitchFamily="49" charset="0"/>
                        </a:rPr>
                        <a:t>        Group“ </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400" b="1" i="0" u="none" strike="noStrike" kern="0" cap="none" baseline="0" dirty="0" smtClean="0">
                          <a:solidFill>
                            <a:schemeClr val="accent1"/>
                          </a:solidFill>
                          <a:effectLst/>
                          <a:latin typeface="Courier New" pitchFamily="49" charset="0"/>
                        </a:rPr>
                        <a:t>  –log "C:\newlogPath”</a:t>
                      </a:r>
                    </a:p>
                  </a:txBody>
                  <a:tcPr horzOverflow="overflow">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16435A"/>
                    </a:solidFill>
                  </a:tcPr>
                </a:tc>
              </a:tr>
              <a:tr h="1091645">
                <a:tc>
                  <a:txBody>
                    <a:bodyPr/>
                    <a:lstStyle/>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000" b="1" i="0" u="none" strike="noStrike" kern="0" cap="none" baseline="0" smtClean="0">
                          <a:solidFill>
                            <a:schemeClr val="accent1"/>
                          </a:solidFill>
                          <a:effectLst/>
                          <a:latin typeface="Segoe Semibold" pitchFamily="34" charset="0"/>
                        </a:rPr>
                        <a:t>Recipient Mgmt</a:t>
                      </a:r>
                      <a:endParaRPr kumimoji="0" lang="en-US" sz="1800" b="0" i="0" u="none" strike="noStrike" kern="0" cap="none" baseline="0" smtClean="0">
                        <a:solidFill>
                          <a:schemeClr val="accent1"/>
                        </a:solidFill>
                        <a:effectLst/>
                        <a:latin typeface="Segoe Semibold" pitchFamily="34" charset="0"/>
                      </a:endParaRPr>
                    </a:p>
                  </a:txBody>
                  <a:tcPr horzOverflow="overflow">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16435A"/>
                    </a:solidFill>
                  </a:tcPr>
                </a:tc>
                <a:tc>
                  <a:txBody>
                    <a:bodyPr/>
                    <a:lstStyle/>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800" b="1" i="0" u="none" strike="noStrike" kern="0" cap="none" baseline="0" smtClean="0">
                          <a:solidFill>
                            <a:schemeClr val="accent1"/>
                          </a:solidFill>
                          <a:effectLst/>
                          <a:latin typeface="Courier New" pitchFamily="49" charset="0"/>
                        </a:rPr>
                        <a:t>Dim objMailbox As CDOEXM.IMailboxStore</a:t>
                      </a:r>
                      <a:endParaRPr kumimoji="0" lang="en-US" sz="1800" b="0" i="0" u="none" strike="noStrike" kern="0" cap="none" baseline="0" smtClean="0">
                        <a:solidFill>
                          <a:schemeClr val="accent1"/>
                        </a:solidFill>
                        <a:effectLst/>
                        <a:latin typeface="Segoe Semibold" pitchFamily="34"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endParaRPr kumimoji="0" lang="en-US" sz="800" b="1" i="0" u="none" strike="noStrike" kern="0" cap="none" baseline="0" smtClean="0">
                        <a:solidFill>
                          <a:schemeClr val="accent1"/>
                        </a:solidFill>
                        <a:effectLst/>
                        <a:latin typeface="Courier New" pitchFamily="49"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800" b="1" i="0" u="none" strike="noStrike" kern="0" cap="none" baseline="0" smtClean="0">
                          <a:solidFill>
                            <a:schemeClr val="accent1"/>
                          </a:solidFill>
                          <a:effectLst/>
                          <a:latin typeface="Courier New" pitchFamily="49" charset="0"/>
                        </a:rPr>
                        <a:t>Set objMailbox = GetObject("LDAP://" + DCServer + "CN=FOO,CN=users," + DomainName)</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endParaRPr kumimoji="0" lang="en-US" sz="800" b="1" i="0" u="none" strike="noStrike" kern="0" cap="none" baseline="0" smtClean="0">
                        <a:solidFill>
                          <a:schemeClr val="accent1"/>
                        </a:solidFill>
                        <a:effectLst/>
                        <a:latin typeface="Courier New" pitchFamily="49"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800" b="1" i="0" u="none" strike="noStrike" kern="0" cap="none" baseline="0" smtClean="0">
                          <a:solidFill>
                            <a:schemeClr val="accent1"/>
                          </a:solidFill>
                          <a:effectLst/>
                          <a:latin typeface="Courier New" pitchFamily="49" charset="0"/>
                        </a:rPr>
                        <a:t>objMailbox.CreateMailbox "LDAP://" + DCServer + "/CN=Private MDB,CN=First Storage Group,CN=InformationStore,CN=" + Server + ",CN=Servers,CN=First Administrative Group, CN=Administrative Groups,CN=First Organization, CN=Microsoft Exchange,CN=Services, CN=Configuration," + DomainName</a:t>
                      </a: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16435A"/>
                    </a:solidFill>
                  </a:tcPr>
                </a:tc>
                <a:tc>
                  <a:txBody>
                    <a:bodyPr/>
                    <a:lstStyle/>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400" b="1" i="0" u="none" strike="noStrike" kern="0" cap="none" baseline="0" dirty="0" smtClean="0">
                          <a:solidFill>
                            <a:schemeClr val="accent1"/>
                          </a:solidFill>
                          <a:effectLst/>
                          <a:latin typeface="Courier New" pitchFamily="49" charset="0"/>
                        </a:rPr>
                        <a:t>enable-mailbox </a:t>
                      </a:r>
                      <a:endParaRPr kumimoji="0" lang="en-US" sz="1800" b="0" i="0" u="none" strike="noStrike" kern="0" cap="none" baseline="0" dirty="0" smtClean="0">
                        <a:solidFill>
                          <a:schemeClr val="accent1"/>
                        </a:solidFill>
                        <a:effectLst/>
                        <a:latin typeface="Segoe Semibold" pitchFamily="34" charset="0"/>
                      </a:endParaRP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400" b="1" i="0" u="none" strike="noStrike" kern="0" cap="none" baseline="0" dirty="0" smtClean="0">
                          <a:solidFill>
                            <a:schemeClr val="accent1"/>
                          </a:solidFill>
                          <a:effectLst/>
                          <a:latin typeface="Courier New" pitchFamily="49" charset="0"/>
                        </a:rPr>
                        <a:t>  -identity domain\FOO </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400" b="1" i="0" u="none" strike="noStrike" kern="0" cap="none" baseline="0" dirty="0" smtClean="0">
                          <a:solidFill>
                            <a:schemeClr val="accent1"/>
                          </a:solidFill>
                          <a:effectLst/>
                          <a:latin typeface="Courier New" pitchFamily="49" charset="0"/>
                        </a:rPr>
                        <a:t>  –database “First Storage</a:t>
                      </a:r>
                    </a:p>
                    <a:p>
                      <a:pPr marL="0" marR="0" lvl="0" indent="0" algn="l" defTabSz="914400" rtl="0" eaLnBrk="0" fontAlgn="base" latinLnBrk="0" hangingPunct="1">
                        <a:lnSpc>
                          <a:spcPct val="90000"/>
                        </a:lnSpc>
                        <a:spcBef>
                          <a:spcPct val="30000"/>
                        </a:spcBef>
                        <a:spcAft>
                          <a:spcPct val="0"/>
                        </a:spcAft>
                        <a:buClr>
                          <a:srgbClr val="F4BE96"/>
                        </a:buClr>
                        <a:buSzPct val="80000"/>
                        <a:buFont typeface="Segoe" pitchFamily="34" charset="0"/>
                        <a:buNone/>
                        <a:tabLst/>
                      </a:pPr>
                      <a:r>
                        <a:rPr kumimoji="0" lang="en-US" sz="1400" b="1" i="0" u="none" strike="noStrike" kern="0" cap="none" baseline="0" dirty="0" smtClean="0">
                          <a:solidFill>
                            <a:schemeClr val="accent1"/>
                          </a:solidFill>
                          <a:effectLst/>
                          <a:latin typeface="Courier New" pitchFamily="49" charset="0"/>
                        </a:rPr>
                        <a:t>        Group\Private MDB”</a:t>
                      </a:r>
                    </a:p>
                  </a:txBody>
                  <a:tcPr horzOverflow="overflow">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16435A"/>
                    </a:solidFill>
                  </a:tcPr>
                </a:tc>
              </a:tr>
            </a:tbl>
          </a:graphicData>
        </a:graphic>
      </p:graphicFrame>
    </p:spTree>
  </p:cSld>
  <p:clrMapOvr>
    <a:masterClrMapping/>
  </p:clrMapOvr>
  <p:transition spd="med">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000000"/>
    </a:lt1>
    <a:dk2>
      <a:srgbClr val="000000"/>
    </a:dk2>
    <a:lt2>
      <a:srgbClr val="808080"/>
    </a:lt2>
    <a:accent1>
      <a:srgbClr val="BBE0E3"/>
    </a:accent1>
    <a:accent2>
      <a:srgbClr val="333399"/>
    </a:accent2>
    <a:accent3>
      <a:srgbClr val="AAAAAA"/>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Concourse</Template>
  <TotalTime>5768</TotalTime>
  <Words>2305</Words>
  <Application>Microsoft Office PowerPoint</Application>
  <PresentationFormat>On-screen Show (4:3)</PresentationFormat>
  <Paragraphs>305</Paragraphs>
  <Slides>30</Slides>
  <Notes>14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Concourse</vt:lpstr>
      <vt:lpstr>Microsoft Office Excel Chart</vt:lpstr>
      <vt:lpstr>Windows PowerShell  The Future of Server Administration </vt:lpstr>
      <vt:lpstr>Agenda</vt:lpstr>
      <vt:lpstr>Windows PowerShell</vt:lpstr>
      <vt:lpstr>Slide 4</vt:lpstr>
      <vt:lpstr>State of the Software - Community </vt:lpstr>
      <vt:lpstr>State of the Software - Community </vt:lpstr>
      <vt:lpstr>The Difference is OBJECTS!</vt:lpstr>
      <vt:lpstr>Slide 8</vt:lpstr>
      <vt:lpstr>Productivity</vt:lpstr>
      <vt:lpstr>Learn and Leverage</vt:lpstr>
      <vt:lpstr>Utilities - Discovery</vt:lpstr>
      <vt:lpstr>Discovery Utilities</vt:lpstr>
      <vt:lpstr>Utilities – Object Manipulation</vt:lpstr>
      <vt:lpstr>Object Manipulations Utilities</vt:lpstr>
      <vt:lpstr>Transformation and Output</vt:lpstr>
      <vt:lpstr>Transformation and Output Utilities</vt:lpstr>
      <vt:lpstr>Scripting with .NET</vt:lpstr>
      <vt:lpstr>.Net Scripting</vt:lpstr>
      <vt:lpstr>Scripting with COM</vt:lpstr>
      <vt:lpstr>Com Scripting</vt:lpstr>
      <vt:lpstr>Scripting with WMI</vt:lpstr>
      <vt:lpstr>WMI Scripting</vt:lpstr>
      <vt:lpstr>Scripting with XML</vt:lpstr>
      <vt:lpstr>XML Scripting</vt:lpstr>
      <vt:lpstr>PowerShell V2 Preview</vt:lpstr>
      <vt:lpstr>PowerShell V2</vt:lpstr>
      <vt:lpstr>Summary/Call to Action</vt:lpstr>
      <vt:lpstr>Community Resources</vt:lpstr>
      <vt:lpstr>Slide 29</vt:lpstr>
      <vt:lpstr>Slide 30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Delta Force Ranger Summit</dc:title>
  <dc:subject>Launch Wave 2008</dc:subject>
  <dc:creator>Presenter Name</dc:creator>
  <dc:description>Template: Opts Ideas
Formatting: Mark Johnson, Silver Fox Productions Inc.
Event Date: February 27, 2008
Event Location: Los Angeles, CA, USA
Audience: External - IT Pros, Developers</dc:description>
  <cp:lastModifiedBy>Lee</cp:lastModifiedBy>
  <cp:revision>543</cp:revision>
  <dcterms:created xsi:type="dcterms:W3CDTF">2007-11-19T06:56:11Z</dcterms:created>
  <dcterms:modified xsi:type="dcterms:W3CDTF">2008-10-28T04:48:18Z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0x0101007AB26D0E28FB3F4BAF4645C63F93163E</vt:lpwstr>
  </property>
</Properties>
</file>